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6" r:id="rId4"/>
  </p:sldMasterIdLst>
  <p:notesMasterIdLst>
    <p:notesMasterId r:id="rId20"/>
  </p:notesMasterIdLst>
  <p:handoutMasterIdLst>
    <p:handoutMasterId r:id="rId21"/>
  </p:handoutMasterIdLst>
  <p:sldIdLst>
    <p:sldId id="2359" r:id="rId5"/>
    <p:sldId id="2349" r:id="rId6"/>
    <p:sldId id="2361" r:id="rId7"/>
    <p:sldId id="2374" r:id="rId8"/>
    <p:sldId id="2372" r:id="rId9"/>
    <p:sldId id="2373" r:id="rId10"/>
    <p:sldId id="2363" r:id="rId11"/>
    <p:sldId id="2364" r:id="rId12"/>
    <p:sldId id="2365" r:id="rId13"/>
    <p:sldId id="2368" r:id="rId14"/>
    <p:sldId id="2369" r:id="rId15"/>
    <p:sldId id="2375" r:id="rId16"/>
    <p:sldId id="2376" r:id="rId17"/>
    <p:sldId id="2377" r:id="rId18"/>
    <p:sldId id="2328" r:id="rId19"/>
  </p:sldIdLst>
  <p:sldSz cx="12190413" cy="6859588"/>
  <p:notesSz cx="6954838" cy="9236075"/>
  <p:custDataLst>
    <p:tags r:id="rId22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pos="3840" userDrawn="1">
          <p15:clr>
            <a:srgbClr val="A4A3A4"/>
          </p15:clr>
        </p15:guide>
        <p15:guide id="11" orient="horz" pos="4043" userDrawn="1">
          <p15:clr>
            <a:srgbClr val="A4A3A4"/>
          </p15:clr>
        </p15:guide>
        <p15:guide id="17" pos="256" userDrawn="1">
          <p15:clr>
            <a:srgbClr val="A4A3A4"/>
          </p15:clr>
        </p15:guide>
        <p15:guide id="18" pos="7400" userDrawn="1">
          <p15:clr>
            <a:srgbClr val="A4A3A4"/>
          </p15:clr>
        </p15:guide>
        <p15:guide id="19" orient="horz" pos="36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no Henriques Previato Branco" initials="NHPB" lastIdx="6" clrIdx="3">
    <p:extLst>
      <p:ext uri="{19B8F6BF-5375-455C-9EA6-DF929625EA0E}">
        <p15:presenceInfo xmlns:p15="http://schemas.microsoft.com/office/powerpoint/2012/main" userId="S-1-5-21-2054311533-1435241301-1609722162-78749" providerId="AD"/>
      </p:ext>
    </p:extLst>
  </p:cmAuthor>
  <p:cmAuthor id="2" name="Cibele Sayuri Shimizu" initials="CSS" lastIdx="27" clrIdx="1"/>
  <p:cmAuthor id="3" name="Bruna Perianhes Toledo" initials="BPT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FF1"/>
    <a:srgbClr val="161D4C"/>
    <a:srgbClr val="076188"/>
    <a:srgbClr val="364D6E"/>
    <a:srgbClr val="00F7FA"/>
    <a:srgbClr val="CBFDC3"/>
    <a:srgbClr val="FEF1E6"/>
    <a:srgbClr val="EBFEE8"/>
    <a:srgbClr val="EDF2F9"/>
    <a:srgbClr val="E6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074" autoAdjust="0"/>
    <p:restoredTop sz="95084" autoAdjust="0"/>
  </p:normalViewPr>
  <p:slideViewPr>
    <p:cSldViewPr snapToGrid="0">
      <p:cViewPr varScale="1">
        <p:scale>
          <a:sx n="103" d="100"/>
          <a:sy n="103" d="100"/>
        </p:scale>
        <p:origin x="138" y="252"/>
      </p:cViewPr>
      <p:guideLst>
        <p:guide pos="3840"/>
        <p:guide orient="horz" pos="4043"/>
        <p:guide pos="256"/>
        <p:guide pos="7400"/>
        <p:guide orient="horz" pos="3612"/>
      </p:guideLst>
    </p:cSldViewPr>
  </p:slideViewPr>
  <p:outlineViewPr>
    <p:cViewPr>
      <p:scale>
        <a:sx n="33" d="100"/>
        <a:sy n="33" d="100"/>
      </p:scale>
      <p:origin x="0" y="-67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6448"/>
    </p:cViewPr>
  </p:sorterViewPr>
  <p:notesViewPr>
    <p:cSldViewPr snapToGrid="0">
      <p:cViewPr varScale="1">
        <p:scale>
          <a:sx n="55" d="100"/>
          <a:sy n="55" d="100"/>
        </p:scale>
        <p:origin x="2862" y="90"/>
      </p:cViewPr>
      <p:guideLst>
        <p:guide orient="horz" pos="2909"/>
        <p:guide pos="219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3408"/>
          </a:xfrm>
          <a:prstGeom prst="rect">
            <a:avLst/>
          </a:prstGeom>
        </p:spPr>
        <p:txBody>
          <a:bodyPr vert="horz" lIns="92519" tIns="46259" rIns="92519" bIns="46259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3408"/>
          </a:xfrm>
          <a:prstGeom prst="rect">
            <a:avLst/>
          </a:prstGeom>
        </p:spPr>
        <p:txBody>
          <a:bodyPr vert="horz" lIns="92519" tIns="46259" rIns="92519" bIns="46259" rtlCol="0"/>
          <a:lstStyle>
            <a:lvl1pPr algn="r">
              <a:defRPr sz="1200"/>
            </a:lvl1pPr>
          </a:lstStyle>
          <a:p>
            <a:fld id="{2C53E7CB-1D3F-4A3B-BAE9-3999F51204FC}" type="datetimeFigureOut">
              <a:rPr lang="pt-BR" smtClean="0"/>
              <a:t>12/06/2019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3763" cy="463407"/>
          </a:xfrm>
          <a:prstGeom prst="rect">
            <a:avLst/>
          </a:prstGeom>
        </p:spPr>
        <p:txBody>
          <a:bodyPr vert="horz" lIns="92519" tIns="46259" rIns="92519" bIns="46259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939466" y="8772669"/>
            <a:ext cx="3013763" cy="463407"/>
          </a:xfrm>
          <a:prstGeom prst="rect">
            <a:avLst/>
          </a:prstGeom>
        </p:spPr>
        <p:txBody>
          <a:bodyPr vert="horz" lIns="92519" tIns="46259" rIns="92519" bIns="46259" rtlCol="0" anchor="b"/>
          <a:lstStyle>
            <a:lvl1pPr algn="r">
              <a:defRPr sz="1200"/>
            </a:lvl1pPr>
          </a:lstStyle>
          <a:p>
            <a:fld id="{7E15DDF4-692F-4B24-9EE8-F93A3CC7ED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4215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3408"/>
          </a:xfrm>
          <a:prstGeom prst="rect">
            <a:avLst/>
          </a:prstGeom>
        </p:spPr>
        <p:txBody>
          <a:bodyPr vert="horz" lIns="92519" tIns="46259" rIns="92519" bIns="46259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3408"/>
          </a:xfrm>
          <a:prstGeom prst="rect">
            <a:avLst/>
          </a:prstGeom>
        </p:spPr>
        <p:txBody>
          <a:bodyPr vert="horz" lIns="92519" tIns="46259" rIns="92519" bIns="46259" rtlCol="0"/>
          <a:lstStyle>
            <a:lvl1pPr algn="r">
              <a:defRPr sz="1200"/>
            </a:lvl1pPr>
          </a:lstStyle>
          <a:p>
            <a:fld id="{55A05040-AF7D-43CA-B805-D1122D4FA155}" type="datetimeFigureOut">
              <a:rPr lang="pt-BR" smtClean="0"/>
              <a:t>12/06/2019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41962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19" tIns="46259" rIns="92519" bIns="46259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95484" y="4444861"/>
            <a:ext cx="5563870" cy="3636705"/>
          </a:xfrm>
          <a:prstGeom prst="rect">
            <a:avLst/>
          </a:prstGeom>
        </p:spPr>
        <p:txBody>
          <a:bodyPr vert="horz" lIns="92519" tIns="46259" rIns="92519" bIns="46259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3763" cy="463407"/>
          </a:xfrm>
          <a:prstGeom prst="rect">
            <a:avLst/>
          </a:prstGeom>
        </p:spPr>
        <p:txBody>
          <a:bodyPr vert="horz" lIns="92519" tIns="46259" rIns="92519" bIns="46259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39466" y="8772669"/>
            <a:ext cx="3013763" cy="463407"/>
          </a:xfrm>
          <a:prstGeom prst="rect">
            <a:avLst/>
          </a:prstGeom>
        </p:spPr>
        <p:txBody>
          <a:bodyPr vert="horz" lIns="92519" tIns="46259" rIns="92519" bIns="46259" rtlCol="0" anchor="b"/>
          <a:lstStyle>
            <a:lvl1pPr algn="r">
              <a:defRPr sz="1200"/>
            </a:lvl1pPr>
          </a:lstStyle>
          <a:p>
            <a:fld id="{7A119628-D73E-4471-81A8-3A0DBDBC2E5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2611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5E2C9-1DE2-46AF-B91C-39799C3A2AD9}" type="slidenum">
              <a:rPr lang="pt-BR" smtClean="0">
                <a:solidFill>
                  <a:prstClr val="black"/>
                </a:solidFill>
              </a:rPr>
              <a:pPr/>
              <a:t>15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46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jpe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jpe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jpe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4.bin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8.xml"/><Relationship Id="rId7" Type="http://schemas.openxmlformats.org/officeDocument/2006/relationships/image" Target="../media/image13.jpe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0.xml"/><Relationship Id="rId7" Type="http://schemas.openxmlformats.org/officeDocument/2006/relationships/image" Target="../media/image13.jpe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2.xml"/><Relationship Id="rId7" Type="http://schemas.openxmlformats.org/officeDocument/2006/relationships/image" Target="../media/image13.jpeg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8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74569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425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5389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622" name="Slide do think-cell" r:id="rId4" imgW="470" imgH="469" progId="TCLayout.ActiveDocument.1">
                  <p:embed/>
                </p:oleObj>
              </mc:Choice>
              <mc:Fallback>
                <p:oleObj name="Slide do think-cell" r:id="rId4" imgW="470" imgH="469" progId="TCLayout.ActiveDocument.1">
                  <p:embed/>
                  <p:pic>
                    <p:nvPicPr>
                      <p:cNvPr id="5" name="Objeto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4741" y="6379418"/>
            <a:ext cx="3900932" cy="34297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521" y="6379418"/>
            <a:ext cx="2803795" cy="34297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7097" y="6379418"/>
            <a:ext cx="2803795" cy="342979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4108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to 2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05899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822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tângulo 3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marL="0" lvl="0" indent="0" algn="ctr" defTabSz="330200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None/>
            </a:pPr>
            <a:endParaRPr lang="pt-BR" sz="4800" b="1" i="0" baseline="0" dirty="0">
              <a:latin typeface="Arial Narrow" pitchFamily="34" charset="0"/>
              <a:ea typeface="+mn-ea"/>
              <a:cs typeface="+mn-cs"/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037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4" y="-732"/>
            <a:ext cx="12189405" cy="686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6801" cy="685958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6801" cy="685958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6801" cy="685958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6801" cy="6859588"/>
          </a:xfrm>
          <a:prstGeom prst="rect">
            <a:avLst/>
          </a:prstGeom>
        </p:spPr>
      </p:pic>
      <p:sp>
        <p:nvSpPr>
          <p:cNvPr id="16" name="Retângulo 15"/>
          <p:cNvSpPr/>
          <p:nvPr userDrawn="1"/>
        </p:nvSpPr>
        <p:spPr>
          <a:xfrm>
            <a:off x="0" y="0"/>
            <a:ext cx="12188607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04" y="-732"/>
            <a:ext cx="12189405" cy="6861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upo 20"/>
          <p:cNvGrpSpPr/>
          <p:nvPr userDrawn="1"/>
        </p:nvGrpSpPr>
        <p:grpSpPr>
          <a:xfrm rot="12600000">
            <a:off x="929648" y="4485877"/>
            <a:ext cx="1469383" cy="1469916"/>
            <a:chOff x="5708125" y="1849047"/>
            <a:chExt cx="1549398" cy="1549399"/>
          </a:xfrm>
        </p:grpSpPr>
        <p:sp>
          <p:nvSpPr>
            <p:cNvPr id="22" name="Elipse 21"/>
            <p:cNvSpPr/>
            <p:nvPr/>
          </p:nvSpPr>
          <p:spPr>
            <a:xfrm>
              <a:off x="5708125" y="1849048"/>
              <a:ext cx="1549398" cy="1549398"/>
            </a:xfrm>
            <a:prstGeom prst="ellipse">
              <a:avLst/>
            </a:prstGeom>
            <a:noFill/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23" name="Elipse 11"/>
            <p:cNvSpPr/>
            <p:nvPr/>
          </p:nvSpPr>
          <p:spPr>
            <a:xfrm>
              <a:off x="6482824" y="1849047"/>
              <a:ext cx="774699" cy="774699"/>
            </a:xfrm>
            <a:custGeom>
              <a:avLst/>
              <a:gdLst>
                <a:gd name="connsiteX0" fmla="*/ 0 w 1549398"/>
                <a:gd name="connsiteY0" fmla="*/ 774699 h 1549398"/>
                <a:gd name="connsiteX1" fmla="*/ 774699 w 1549398"/>
                <a:gd name="connsiteY1" fmla="*/ 0 h 1549398"/>
                <a:gd name="connsiteX2" fmla="*/ 1549398 w 1549398"/>
                <a:gd name="connsiteY2" fmla="*/ 774699 h 1549398"/>
                <a:gd name="connsiteX3" fmla="*/ 774699 w 1549398"/>
                <a:gd name="connsiteY3" fmla="*/ 1549398 h 1549398"/>
                <a:gd name="connsiteX4" fmla="*/ 0 w 1549398"/>
                <a:gd name="connsiteY4" fmla="*/ 774699 h 1549398"/>
                <a:gd name="connsiteX0" fmla="*/ 0 w 1549398"/>
                <a:gd name="connsiteY0" fmla="*/ 774699 h 1549398"/>
                <a:gd name="connsiteX1" fmla="*/ 774699 w 1549398"/>
                <a:gd name="connsiteY1" fmla="*/ 0 h 1549398"/>
                <a:gd name="connsiteX2" fmla="*/ 1549398 w 1549398"/>
                <a:gd name="connsiteY2" fmla="*/ 774699 h 1549398"/>
                <a:gd name="connsiteX3" fmla="*/ 774699 w 1549398"/>
                <a:gd name="connsiteY3" fmla="*/ 1549398 h 1549398"/>
                <a:gd name="connsiteX4" fmla="*/ 91440 w 1549398"/>
                <a:gd name="connsiteY4" fmla="*/ 866139 h 1549398"/>
                <a:gd name="connsiteX0" fmla="*/ 0 w 1549398"/>
                <a:gd name="connsiteY0" fmla="*/ 774699 h 1549398"/>
                <a:gd name="connsiteX1" fmla="*/ 774699 w 1549398"/>
                <a:gd name="connsiteY1" fmla="*/ 0 h 1549398"/>
                <a:gd name="connsiteX2" fmla="*/ 1549398 w 1549398"/>
                <a:gd name="connsiteY2" fmla="*/ 774699 h 1549398"/>
                <a:gd name="connsiteX3" fmla="*/ 774699 w 1549398"/>
                <a:gd name="connsiteY3" fmla="*/ 1549398 h 1549398"/>
                <a:gd name="connsiteX0" fmla="*/ 0 w 774699"/>
                <a:gd name="connsiteY0" fmla="*/ 0 h 1549398"/>
                <a:gd name="connsiteX1" fmla="*/ 774699 w 774699"/>
                <a:gd name="connsiteY1" fmla="*/ 774699 h 1549398"/>
                <a:gd name="connsiteX2" fmla="*/ 0 w 774699"/>
                <a:gd name="connsiteY2" fmla="*/ 1549398 h 1549398"/>
                <a:gd name="connsiteX0" fmla="*/ 0 w 774699"/>
                <a:gd name="connsiteY0" fmla="*/ 0 h 774699"/>
                <a:gd name="connsiteX1" fmla="*/ 774699 w 774699"/>
                <a:gd name="connsiteY1" fmla="*/ 774699 h 77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4699" h="774699">
                  <a:moveTo>
                    <a:pt x="0" y="0"/>
                  </a:moveTo>
                  <a:cubicBezTo>
                    <a:pt x="427854" y="0"/>
                    <a:pt x="774699" y="346845"/>
                    <a:pt x="774699" y="774699"/>
                  </a:cubicBezTo>
                </a:path>
              </a:pathLst>
            </a:custGeom>
            <a:noFill/>
            <a:ln w="92075">
              <a:solidFill>
                <a:srgbClr val="02AE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</p:grpSp>
      <p:pic>
        <p:nvPicPr>
          <p:cNvPr id="15" name="Imagem 14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5062" y="6220237"/>
            <a:ext cx="1243545" cy="639351"/>
          </a:xfrm>
          <a:prstGeom prst="rect">
            <a:avLst/>
          </a:prstGeom>
        </p:spPr>
      </p:pic>
      <p:sp>
        <p:nvSpPr>
          <p:cNvPr id="19" name="Título 1"/>
          <p:cNvSpPr>
            <a:spLocks noGrp="1"/>
          </p:cNvSpPr>
          <p:nvPr>
            <p:ph type="title" hasCustomPrompt="1"/>
          </p:nvPr>
        </p:nvSpPr>
        <p:spPr>
          <a:xfrm>
            <a:off x="2044846" y="4956370"/>
            <a:ext cx="9827183" cy="109935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marR="0" indent="0" algn="r" defTabSz="9142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4800" b="1" kern="1200" baseline="0" dirty="0">
                <a:solidFill>
                  <a:srgbClr val="02AEF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pt-BR" dirty="0"/>
              <a:t>Seu título aqui</a:t>
            </a:r>
          </a:p>
        </p:txBody>
      </p:sp>
      <p:pic>
        <p:nvPicPr>
          <p:cNvPr id="28" name="Imagem 27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228" y="4957379"/>
            <a:ext cx="533998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5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582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5" name="Objeto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upo 2"/>
          <p:cNvGrpSpPr/>
          <p:nvPr userDrawn="1"/>
        </p:nvGrpSpPr>
        <p:grpSpPr>
          <a:xfrm>
            <a:off x="1806" y="1"/>
            <a:ext cx="12186801" cy="6859587"/>
            <a:chOff x="1354" y="0"/>
            <a:chExt cx="9141291" cy="5143499"/>
          </a:xfrm>
        </p:grpSpPr>
        <p:pic>
          <p:nvPicPr>
            <p:cNvPr id="2" name="Imagem 1"/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4" y="0"/>
              <a:ext cx="9141291" cy="5143499"/>
            </a:xfrm>
            <a:prstGeom prst="rect">
              <a:avLst/>
            </a:prstGeom>
          </p:spPr>
        </p:pic>
        <p:sp>
          <p:nvSpPr>
            <p:cNvPr id="4" name="Elipse 3"/>
            <p:cNvSpPr/>
            <p:nvPr userDrawn="1"/>
          </p:nvSpPr>
          <p:spPr>
            <a:xfrm>
              <a:off x="6568023" y="885647"/>
              <a:ext cx="1885361" cy="18853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474071" y="460570"/>
            <a:ext cx="11716343" cy="159730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l" defTabSz="9142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48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pt-BR" dirty="0"/>
              <a:t>Título</a:t>
            </a:r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3154" y="2103413"/>
            <a:ext cx="840046" cy="8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31003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m 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0009107"/>
              </p:ext>
            </p:ext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356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upo 4"/>
          <p:cNvGrpSpPr/>
          <p:nvPr userDrawn="1"/>
        </p:nvGrpSpPr>
        <p:grpSpPr>
          <a:xfrm>
            <a:off x="0" y="-1587"/>
            <a:ext cx="12192000" cy="6859588"/>
            <a:chOff x="0" y="-1587"/>
            <a:chExt cx="9144000" cy="6858000"/>
          </a:xfrm>
        </p:grpSpPr>
        <p:pic>
          <p:nvPicPr>
            <p:cNvPr id="7" name="Imagem 6" descr="fundo.jpg"/>
            <p:cNvPicPr>
              <a:picLocks noChangeAspect="1"/>
            </p:cNvPicPr>
            <p:nvPr userDrawn="1"/>
          </p:nvPicPr>
          <p:blipFill rotWithShape="1">
            <a:blip r:embed="rId6" cstate="email"/>
            <a:srcRect r="50000"/>
            <a:stretch/>
          </p:blipFill>
          <p:spPr>
            <a:xfrm>
              <a:off x="0" y="-1587"/>
              <a:ext cx="4572000" cy="6858000"/>
            </a:xfrm>
            <a:prstGeom prst="rect">
              <a:avLst/>
            </a:prstGeom>
          </p:spPr>
        </p:pic>
        <p:pic>
          <p:nvPicPr>
            <p:cNvPr id="8" name="Imagem 7" descr="fundo.jpg"/>
            <p:cNvPicPr>
              <a:picLocks noChangeAspect="1"/>
            </p:cNvPicPr>
            <p:nvPr userDrawn="1"/>
          </p:nvPicPr>
          <p:blipFill rotWithShape="1">
            <a:blip r:embed="rId6" cstate="email"/>
            <a:srcRect r="50000"/>
            <a:stretch/>
          </p:blipFill>
          <p:spPr>
            <a:xfrm flipH="1">
              <a:off x="4572000" y="-1587"/>
              <a:ext cx="4572000" cy="6858000"/>
            </a:xfrm>
            <a:prstGeom prst="rect">
              <a:avLst/>
            </a:prstGeom>
          </p:spPr>
        </p:pic>
      </p:grpSp>
      <p:sp>
        <p:nvSpPr>
          <p:cNvPr id="3" name="Espaço Reservado para Número de Slide 37"/>
          <p:cNvSpPr txBox="1">
            <a:spLocks/>
          </p:cNvSpPr>
          <p:nvPr userDrawn="1"/>
        </p:nvSpPr>
        <p:spPr>
          <a:xfrm>
            <a:off x="11279107" y="6526856"/>
            <a:ext cx="86398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C9A436F-9007-4E26-9E36-9A4CF721448B}" type="slidenum">
              <a:rPr lang="pt-BR" sz="1200" smtClean="0">
                <a:solidFill>
                  <a:prstClr val="black">
                    <a:tint val="75000"/>
                  </a:prstClr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sz="120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 descr="C:\VZAKIME\Templates\Logos\Acquirers\Cielo_fundobranco.jpg"/>
          <p:cNvPicPr>
            <a:picLocks noChangeAspect="1" noChangeArrowheads="1"/>
          </p:cNvPicPr>
          <p:nvPr userDrawn="1"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t="20782" r="8410" b="20782"/>
          <a:stretch/>
        </p:blipFill>
        <p:spPr bwMode="auto">
          <a:xfrm>
            <a:off x="10519276" y="6138272"/>
            <a:ext cx="1347236" cy="45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10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582587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4537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2" name="Objeto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defTabSz="33020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None/>
            </a:pPr>
            <a:endParaRPr lang="pt-BR" sz="2100" b="1" i="0" baseline="0" dirty="0">
              <a:latin typeface="Arial Narrow" pitchFamily="34" charset="0"/>
              <a:ea typeface="+mj-ea"/>
              <a:cs typeface="+mj-cs"/>
              <a:sym typeface="Arial Narrow" panose="020B0606020202030204" pitchFamily="34" charset="0"/>
            </a:endParaRPr>
          </a:p>
        </p:txBody>
      </p:sp>
      <p:pic>
        <p:nvPicPr>
          <p:cNvPr id="12" name="Imagem 11" descr="fundo.jpg"/>
          <p:cNvPicPr>
            <a:picLocks noChangeAspect="1"/>
          </p:cNvPicPr>
          <p:nvPr userDrawn="1"/>
        </p:nvPicPr>
        <p:blipFill rotWithShape="1">
          <a:blip r:embed="rId7" cstate="email"/>
          <a:srcRect r="50000" b="88858"/>
          <a:stretch/>
        </p:blipFill>
        <p:spPr>
          <a:xfrm flipH="1">
            <a:off x="6096000" y="-1587"/>
            <a:ext cx="6096000" cy="764321"/>
          </a:xfrm>
          <a:prstGeom prst="rect">
            <a:avLst/>
          </a:prstGeom>
        </p:spPr>
      </p:pic>
      <p:pic>
        <p:nvPicPr>
          <p:cNvPr id="13" name="Imagem 12" descr="fundo.jpg"/>
          <p:cNvPicPr>
            <a:picLocks noChangeAspect="1"/>
          </p:cNvPicPr>
          <p:nvPr userDrawn="1"/>
        </p:nvPicPr>
        <p:blipFill rotWithShape="1">
          <a:blip r:embed="rId7" cstate="email"/>
          <a:srcRect r="50000" b="88858"/>
          <a:stretch/>
        </p:blipFill>
        <p:spPr>
          <a:xfrm>
            <a:off x="0" y="-1587"/>
            <a:ext cx="6096000" cy="764321"/>
          </a:xfrm>
          <a:prstGeom prst="rect">
            <a:avLst/>
          </a:prstGeom>
        </p:spPr>
      </p:pic>
      <p:cxnSp>
        <p:nvCxnSpPr>
          <p:cNvPr id="9" name="Conector reto 8"/>
          <p:cNvCxnSpPr/>
          <p:nvPr userDrawn="1"/>
        </p:nvCxnSpPr>
        <p:spPr>
          <a:xfrm>
            <a:off x="0" y="764881"/>
            <a:ext cx="12190413" cy="0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3"/>
          <p:cNvSpPr>
            <a:spLocks noGrp="1"/>
          </p:cNvSpPr>
          <p:nvPr>
            <p:ph type="title"/>
          </p:nvPr>
        </p:nvSpPr>
        <p:spPr>
          <a:xfrm>
            <a:off x="725714" y="-1"/>
            <a:ext cx="11161870" cy="764881"/>
          </a:xfrm>
          <a:prstGeom prst="rect">
            <a:avLst/>
          </a:prstGeom>
        </p:spPr>
        <p:txBody>
          <a:bodyPr lIns="0" tIns="45714" rIns="91428" bIns="45714" anchor="ctr"/>
          <a:lstStyle>
            <a:lvl1pPr marL="0" indent="0" algn="l">
              <a:defRPr sz="2100" b="1"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4" name="Espaço Reservado para Número de Slide 37"/>
          <p:cNvSpPr txBox="1">
            <a:spLocks/>
          </p:cNvSpPr>
          <p:nvPr userDrawn="1"/>
        </p:nvSpPr>
        <p:spPr>
          <a:xfrm>
            <a:off x="11279107" y="6525345"/>
            <a:ext cx="863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0C9A436F-9007-4E26-9E36-9A4CF721448B}" type="slidenum">
              <a:rPr lang="pt-BR" sz="1200" smtClean="0">
                <a:solidFill>
                  <a:prstClr val="black">
                    <a:tint val="75000"/>
                  </a:prstClr>
                </a:solidFill>
                <a:latin typeface="+mj-lt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sz="1200" dirty="0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2562" y="6482246"/>
            <a:ext cx="735022" cy="377902"/>
          </a:xfrm>
          <a:prstGeom prst="rect">
            <a:avLst/>
          </a:prstGeom>
        </p:spPr>
      </p:pic>
      <p:sp>
        <p:nvSpPr>
          <p:cNvPr id="15" name="Espaço Reservado para Texto 11"/>
          <p:cNvSpPr>
            <a:spLocks noGrp="1"/>
          </p:cNvSpPr>
          <p:nvPr>
            <p:ph type="body" sz="quarter" idx="12" hasCustomPrompt="1"/>
          </p:nvPr>
        </p:nvSpPr>
        <p:spPr>
          <a:xfrm>
            <a:off x="725714" y="798510"/>
            <a:ext cx="11042368" cy="353442"/>
          </a:xfrm>
          <a:prstGeom prst="rect">
            <a:avLst/>
          </a:prstGeom>
        </p:spPr>
        <p:txBody>
          <a:bodyPr lIns="0" tIns="45714" rIns="91428" bIns="45714"/>
          <a:lstStyle>
            <a:lvl1pPr marL="0" indent="0" algn="l">
              <a:buNone/>
              <a:defRPr sz="1800" b="0" i="1" baseline="0">
                <a:solidFill>
                  <a:srgbClr val="00A3ED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pt-BR" dirty="0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2786073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0481608"/>
              </p:ext>
            </p:extLst>
          </p:nvPr>
        </p:nvGraphicFramePr>
        <p:xfrm>
          <a:off x="1" y="2"/>
          <a:ext cx="211639" cy="1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333" name="Slide do think-cell" r:id="rId5" imgW="407" imgH="409" progId="TCLayout.ActiveDocument.1">
                  <p:embed/>
                </p:oleObj>
              </mc:Choice>
              <mc:Fallback>
                <p:oleObj name="Slide do think-cell" r:id="rId5" imgW="407" imgH="409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2"/>
                        <a:ext cx="211639" cy="158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tângulo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marL="0" lvl="0" indent="0" algn="ctr" defTabSz="33020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None/>
            </a:pPr>
            <a:endParaRPr lang="pt-BR" sz="2100" b="1" i="0" baseline="0" dirty="0">
              <a:latin typeface="Arial Narrow" pitchFamily="34" charset="0"/>
              <a:ea typeface="+mj-ea"/>
              <a:cs typeface="+mj-cs"/>
              <a:sym typeface="Arial Narrow" panose="020B0606020202030204" pitchFamily="34" charset="0"/>
            </a:endParaRPr>
          </a:p>
        </p:txBody>
      </p:sp>
      <p:pic>
        <p:nvPicPr>
          <p:cNvPr id="19" name="Imagem 18" descr="fundo.jpg"/>
          <p:cNvPicPr>
            <a:picLocks noChangeAspect="1"/>
          </p:cNvPicPr>
          <p:nvPr userDrawn="1"/>
        </p:nvPicPr>
        <p:blipFill rotWithShape="1">
          <a:blip r:embed="rId7" cstate="email"/>
          <a:srcRect r="50000" b="88858"/>
          <a:stretch/>
        </p:blipFill>
        <p:spPr>
          <a:xfrm flipH="1">
            <a:off x="6096000" y="-1587"/>
            <a:ext cx="6096000" cy="764321"/>
          </a:xfrm>
          <a:prstGeom prst="rect">
            <a:avLst/>
          </a:prstGeom>
        </p:spPr>
      </p:pic>
      <p:pic>
        <p:nvPicPr>
          <p:cNvPr id="11" name="Imagem 10" descr="fundo.jpg"/>
          <p:cNvPicPr>
            <a:picLocks noChangeAspect="1"/>
          </p:cNvPicPr>
          <p:nvPr userDrawn="1"/>
        </p:nvPicPr>
        <p:blipFill rotWithShape="1">
          <a:blip r:embed="rId7" cstate="email"/>
          <a:srcRect r="50000" b="88858"/>
          <a:stretch/>
        </p:blipFill>
        <p:spPr>
          <a:xfrm>
            <a:off x="0" y="-1587"/>
            <a:ext cx="6096000" cy="764321"/>
          </a:xfrm>
          <a:prstGeom prst="rect">
            <a:avLst/>
          </a:prstGeom>
        </p:spPr>
      </p:pic>
      <p:cxnSp>
        <p:nvCxnSpPr>
          <p:cNvPr id="16" name="Conector reto 15"/>
          <p:cNvCxnSpPr/>
          <p:nvPr userDrawn="1"/>
        </p:nvCxnSpPr>
        <p:spPr>
          <a:xfrm>
            <a:off x="1" y="764881"/>
            <a:ext cx="12190413" cy="0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Número de Slide 37"/>
          <p:cNvSpPr txBox="1">
            <a:spLocks/>
          </p:cNvSpPr>
          <p:nvPr userDrawn="1"/>
        </p:nvSpPr>
        <p:spPr>
          <a:xfrm>
            <a:off x="11279107" y="6526856"/>
            <a:ext cx="86398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0C9A436F-9007-4E26-9E36-9A4CF721448B}" type="slidenum">
              <a:rPr lang="pt-BR" sz="1200" smtClean="0">
                <a:solidFill>
                  <a:prstClr val="black">
                    <a:tint val="75000"/>
                  </a:prstClr>
                </a:solidFill>
              </a:rPr>
              <a:pPr algn="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sz="12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Espaço Reservado para Texto 1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18285" y="836809"/>
            <a:ext cx="11349796" cy="35344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 b="1" i="0" baseline="0"/>
            </a:lvl1pPr>
          </a:lstStyle>
          <a:p>
            <a:pPr lvl="0"/>
            <a:r>
              <a:rPr lang="pt-BR" dirty="0"/>
              <a:t>Clique para adicionar um </a:t>
            </a:r>
            <a:r>
              <a:rPr lang="pt-BR" dirty="0" err="1"/>
              <a:t>action</a:t>
            </a:r>
            <a:r>
              <a:rPr lang="pt-BR" dirty="0"/>
              <a:t> </a:t>
            </a:r>
            <a:r>
              <a:rPr lang="pt-BR" dirty="0" err="1"/>
              <a:t>title</a:t>
            </a:r>
            <a:endParaRPr lang="pt-BR" dirty="0"/>
          </a:p>
        </p:txBody>
      </p:sp>
      <p:sp>
        <p:nvSpPr>
          <p:cNvPr id="9" name="Título 3"/>
          <p:cNvSpPr>
            <a:spLocks noGrp="1"/>
          </p:cNvSpPr>
          <p:nvPr userDrawn="1">
            <p:ph type="title"/>
          </p:nvPr>
        </p:nvSpPr>
        <p:spPr>
          <a:xfrm>
            <a:off x="725713" y="0"/>
            <a:ext cx="11042368" cy="396092"/>
          </a:xfrm>
          <a:prstGeom prst="rect">
            <a:avLst/>
          </a:prstGeom>
        </p:spPr>
        <p:txBody>
          <a:bodyPr lIns="0"/>
          <a:lstStyle>
            <a:lvl1pPr marL="0" indent="0" algn="l">
              <a:defRPr sz="21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8" name="Espaço Reservado para Texto 11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25713" y="398296"/>
            <a:ext cx="11042367" cy="353442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800" b="0" i="1" baseline="0">
                <a:solidFill>
                  <a:srgbClr val="00A3ED"/>
                </a:solidFill>
              </a:defRPr>
            </a:lvl1pPr>
          </a:lstStyle>
          <a:p>
            <a:pPr lvl="0"/>
            <a:r>
              <a:rPr lang="pt-BR" dirty="0"/>
              <a:t>Clique para adicionar um subtítulo</a:t>
            </a:r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2562" y="6482246"/>
            <a:ext cx="735022" cy="3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49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adr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497" name="Slide do think-cell" r:id="rId5" imgW="270" imgH="270" progId="TCLayout.ActiveDocument.1">
                  <p:embed/>
                </p:oleObj>
              </mc:Choice>
              <mc:Fallback>
                <p:oleObj name="Slide do think-cell" r:id="rId5" imgW="270" imgH="270" progId="TCLayout.ActiveDocument.1">
                  <p:embed/>
                  <p:pic>
                    <p:nvPicPr>
                      <p:cNvPr id="2" name="Objeto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marL="0" lvl="0" indent="0" algn="ctr" defTabSz="33020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Tx/>
              <a:buNone/>
            </a:pPr>
            <a:endParaRPr lang="pt-BR" sz="2100" b="1" i="0" baseline="0" dirty="0">
              <a:latin typeface="Arial Narrow" pitchFamily="34" charset="0"/>
              <a:ea typeface="+mj-ea"/>
              <a:cs typeface="+mj-cs"/>
              <a:sym typeface="Arial Narrow" panose="020B0606020202030204" pitchFamily="34" charset="0"/>
            </a:endParaRPr>
          </a:p>
        </p:txBody>
      </p:sp>
      <p:grpSp>
        <p:nvGrpSpPr>
          <p:cNvPr id="6" name="Grupo 5"/>
          <p:cNvGrpSpPr/>
          <p:nvPr userDrawn="1"/>
        </p:nvGrpSpPr>
        <p:grpSpPr>
          <a:xfrm>
            <a:off x="0" y="-1587"/>
            <a:ext cx="12192001" cy="6859588"/>
            <a:chOff x="0" y="-1587"/>
            <a:chExt cx="9144002" cy="6858000"/>
          </a:xfrm>
        </p:grpSpPr>
        <p:pic>
          <p:nvPicPr>
            <p:cNvPr id="7" name="Imagem 6" descr="fundo.jpg"/>
            <p:cNvPicPr>
              <a:picLocks noChangeAspect="1"/>
            </p:cNvPicPr>
            <p:nvPr userDrawn="1"/>
          </p:nvPicPr>
          <p:blipFill rotWithShape="1">
            <a:blip r:embed="rId7" cstate="email"/>
            <a:srcRect r="50000"/>
            <a:stretch/>
          </p:blipFill>
          <p:spPr>
            <a:xfrm>
              <a:off x="0" y="-1587"/>
              <a:ext cx="4572000" cy="6858000"/>
            </a:xfrm>
            <a:prstGeom prst="rect">
              <a:avLst/>
            </a:prstGeom>
          </p:spPr>
        </p:pic>
        <p:pic>
          <p:nvPicPr>
            <p:cNvPr id="8" name="Imagem 7" descr="fundo.jpg"/>
            <p:cNvPicPr>
              <a:picLocks noChangeAspect="1"/>
            </p:cNvPicPr>
            <p:nvPr userDrawn="1"/>
          </p:nvPicPr>
          <p:blipFill rotWithShape="1">
            <a:blip r:embed="rId7" cstate="email"/>
            <a:srcRect r="50000"/>
            <a:stretch/>
          </p:blipFill>
          <p:spPr>
            <a:xfrm flipH="1">
              <a:off x="4572001" y="-1587"/>
              <a:ext cx="4572001" cy="6858000"/>
            </a:xfrm>
            <a:prstGeom prst="rect">
              <a:avLst/>
            </a:prstGeom>
          </p:spPr>
        </p:pic>
      </p:grpSp>
      <p:cxnSp>
        <p:nvCxnSpPr>
          <p:cNvPr id="9" name="Conector reto 8"/>
          <p:cNvCxnSpPr/>
          <p:nvPr userDrawn="1"/>
        </p:nvCxnSpPr>
        <p:spPr>
          <a:xfrm>
            <a:off x="0" y="764881"/>
            <a:ext cx="12190413" cy="0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3"/>
          <p:cNvSpPr>
            <a:spLocks noGrp="1"/>
          </p:cNvSpPr>
          <p:nvPr>
            <p:ph type="title"/>
          </p:nvPr>
        </p:nvSpPr>
        <p:spPr>
          <a:xfrm>
            <a:off x="418286" y="-1"/>
            <a:ext cx="11469298" cy="764881"/>
          </a:xfrm>
          <a:prstGeom prst="rect">
            <a:avLst/>
          </a:prstGeom>
        </p:spPr>
        <p:txBody>
          <a:bodyPr lIns="0" tIns="45714" rIns="91428" bIns="45714" anchor="ctr"/>
          <a:lstStyle>
            <a:lvl1pPr marL="0" indent="0" algn="l">
              <a:defRPr sz="2100" b="1"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4" name="Espaço Reservado para Número de Slide 37"/>
          <p:cNvSpPr txBox="1">
            <a:spLocks/>
          </p:cNvSpPr>
          <p:nvPr userDrawn="1"/>
        </p:nvSpPr>
        <p:spPr>
          <a:xfrm>
            <a:off x="11279107" y="6525345"/>
            <a:ext cx="8639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0C9A436F-9007-4E26-9E36-9A4CF721448B}" type="slidenum">
              <a:rPr lang="pt-BR" sz="1200" smtClean="0">
                <a:solidFill>
                  <a:prstClr val="black">
                    <a:tint val="75000"/>
                  </a:prstClr>
                </a:solidFill>
                <a:latin typeface="+mj-lt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sz="1200" dirty="0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2562" y="6482246"/>
            <a:ext cx="735022" cy="377902"/>
          </a:xfrm>
          <a:prstGeom prst="rect">
            <a:avLst/>
          </a:prstGeom>
        </p:spPr>
      </p:pic>
      <p:sp>
        <p:nvSpPr>
          <p:cNvPr id="15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418286" y="6662651"/>
            <a:ext cx="10696760" cy="16927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lvl1pPr marL="0" indent="0">
              <a:buNone/>
              <a:defRPr lang="pt-BR" sz="1100" dirty="0" smtClean="0">
                <a:latin typeface="Arial Narrow" panose="020B0606020202030204" pitchFamily="34" charset="0"/>
              </a:defRPr>
            </a:lvl1pPr>
            <a:lvl2pPr>
              <a:defRPr lang="pt-BR" sz="1800" dirty="0" smtClean="0">
                <a:latin typeface="+mn-lt"/>
              </a:defRPr>
            </a:lvl2pPr>
            <a:lvl3pPr>
              <a:defRPr lang="pt-BR" sz="1800" dirty="0" smtClean="0">
                <a:latin typeface="+mn-lt"/>
              </a:defRPr>
            </a:lvl3pPr>
            <a:lvl4pPr>
              <a:defRPr lang="pt-BR" sz="1800" dirty="0" smtClean="0">
                <a:latin typeface="+mn-lt"/>
              </a:defRPr>
            </a:lvl4pPr>
            <a:lvl5pPr>
              <a:defRPr lang="pt-BR" sz="1800" dirty="0">
                <a:latin typeface="+mn-lt"/>
              </a:defRPr>
            </a:lvl5pPr>
          </a:lstStyle>
          <a:p>
            <a:pPr marL="0" lvl="0" defTabSz="914286" latinLnBrk="0">
              <a:spcBef>
                <a:spcPct val="0"/>
              </a:spcBef>
            </a:pPr>
            <a:r>
              <a:rPr lang="pt-BR" dirty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634949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C2B45-AE3D-41AE-ACB1-8EDCEACA23B6}" type="datetimeFigureOut">
              <a:rPr lang="pt-BR" smtClean="0"/>
              <a:t>12/06/2019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33EC1-D71B-4811-88A6-B614E154C6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92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6204" y="70004"/>
            <a:ext cx="11698108" cy="69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07" tIns="0" rIns="91007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GB" sz="2400" b="0" dirty="0">
                <a:solidFill>
                  <a:schemeClr val="tx1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noProof="0" dirty="0"/>
              <a:t>[Headline]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56092" y="804782"/>
            <a:ext cx="11666849" cy="295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07" tIns="0" rIns="91007" bIns="0" numCol="1" anchor="ctr" anchorCtr="0" compatLnSpc="1">
            <a:prstTxWarp prst="textNoShape">
              <a:avLst/>
            </a:prstTxWarp>
          </a:bodyPr>
          <a:lstStyle>
            <a:lvl1pPr marL="0" indent="0" algn="l">
              <a:buNone/>
              <a:defRPr lang="en-US" sz="2133" b="1" i="0" dirty="0" smtClean="0">
                <a:solidFill>
                  <a:srgbClr val="00B0F0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  <a:lvl2pPr marL="421043" indent="0">
              <a:buNone/>
              <a:defRPr sz="1866" b="1"/>
            </a:lvl2pPr>
            <a:lvl3pPr marL="842086" indent="0">
              <a:buNone/>
              <a:defRPr sz="1733" b="1"/>
            </a:lvl3pPr>
            <a:lvl4pPr marL="1263132" indent="0">
              <a:buNone/>
              <a:defRPr sz="1467" b="1"/>
            </a:lvl4pPr>
            <a:lvl5pPr marL="1684173" indent="0">
              <a:buNone/>
              <a:defRPr sz="1467" b="1"/>
            </a:lvl5pPr>
            <a:lvl6pPr marL="2105216" indent="0">
              <a:buNone/>
              <a:defRPr sz="1467" b="1"/>
            </a:lvl6pPr>
            <a:lvl7pPr marL="2526262" indent="0">
              <a:buNone/>
              <a:defRPr sz="1467" b="1"/>
            </a:lvl7pPr>
            <a:lvl8pPr marL="2947307" indent="0">
              <a:buNone/>
              <a:defRPr sz="1467" b="1"/>
            </a:lvl8pPr>
            <a:lvl9pPr marL="3368347" indent="0">
              <a:buNone/>
              <a:defRPr sz="1467" b="1"/>
            </a:lvl9pPr>
          </a:lstStyle>
          <a:p>
            <a:pPr marL="0" lvl="0" indent="0" algn="l" rtl="0" eaLnBrk="0" fontAlgn="base" hangingPunct="0">
              <a:spcBef>
                <a:spcPts val="1108"/>
              </a:spcBef>
              <a:spcAft>
                <a:spcPct val="0"/>
              </a:spcAft>
              <a:buNone/>
            </a:pPr>
            <a:r>
              <a:rPr lang="en-US" noProof="0" dirty="0"/>
              <a:t>[</a:t>
            </a:r>
            <a:r>
              <a:rPr lang="en-US" noProof="0" dirty="0" err="1"/>
              <a:t>Título</a:t>
            </a:r>
            <a:r>
              <a:rPr lang="en-US" noProof="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6398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drão bás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" y="3"/>
          <a:ext cx="211639" cy="1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3083" name="Slide do think-cell" r:id="rId4" imgW="407" imgH="409" progId="TCLayout.ActiveDocument.1">
                  <p:embed/>
                </p:oleObj>
              </mc:Choice>
              <mc:Fallback>
                <p:oleObj name="Slide do think-cell" r:id="rId4" imgW="407" imgH="409" progId="TCLayout.ActiveDocument.1">
                  <p:embed/>
                  <p:pic>
                    <p:nvPicPr>
                      <p:cNvPr id="8" name="Objeto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3"/>
                        <a:ext cx="211639" cy="158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Conector reto 15"/>
          <p:cNvCxnSpPr/>
          <p:nvPr userDrawn="1"/>
        </p:nvCxnSpPr>
        <p:spPr>
          <a:xfrm>
            <a:off x="335957" y="537073"/>
            <a:ext cx="11518500" cy="0"/>
          </a:xfrm>
          <a:prstGeom prst="line">
            <a:avLst/>
          </a:prstGeom>
          <a:ln w="95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Número de Slide 37"/>
          <p:cNvSpPr txBox="1">
            <a:spLocks/>
          </p:cNvSpPr>
          <p:nvPr userDrawn="1"/>
        </p:nvSpPr>
        <p:spPr>
          <a:xfrm>
            <a:off x="11279107" y="6526857"/>
            <a:ext cx="863984" cy="365210"/>
          </a:xfrm>
          <a:prstGeom prst="rect">
            <a:avLst/>
          </a:prstGeom>
        </p:spPr>
        <p:txBody>
          <a:bodyPr vert="horz" lIns="91428" tIns="45714" rIns="91428" bIns="45714"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0C9A436F-9007-4E26-9E36-9A4CF721448B}" type="slidenum">
              <a:rPr lang="pt-BR" sz="1200" smtClean="0">
                <a:solidFill>
                  <a:prstClr val="black">
                    <a:tint val="75000"/>
                  </a:prstClr>
                </a:solidFill>
                <a:latin typeface="Arial Narrow" panose="020B060602020203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 sz="1200" dirty="0">
              <a:solidFill>
                <a:prstClr val="black">
                  <a:tint val="75000"/>
                </a:prst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1" hasCustomPrompt="1"/>
          </p:nvPr>
        </p:nvSpPr>
        <p:spPr>
          <a:xfrm>
            <a:off x="335957" y="573037"/>
            <a:ext cx="11518500" cy="71056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67" b="1" i="0" baseline="0">
                <a:latin typeface="Arial Narrow" panose="020B0606020202030204" pitchFamily="34" charset="0"/>
              </a:defRPr>
            </a:lvl1pPr>
          </a:lstStyle>
          <a:p>
            <a:pPr lvl="0"/>
            <a:r>
              <a:rPr lang="pt-BR" dirty="0"/>
              <a:t>Principal mensagem do slide [máximo 2 linhas – fonte </a:t>
            </a:r>
            <a:r>
              <a:rPr lang="pt-BR" dirty="0" err="1"/>
              <a:t>arial</a:t>
            </a:r>
            <a:r>
              <a:rPr lang="pt-BR" dirty="0"/>
              <a:t> </a:t>
            </a:r>
            <a:r>
              <a:rPr lang="pt-BR" dirty="0" err="1"/>
              <a:t>narrow</a:t>
            </a:r>
            <a:r>
              <a:rPr lang="pt-BR" dirty="0"/>
              <a:t> negrito 14]</a:t>
            </a:r>
          </a:p>
        </p:txBody>
      </p:sp>
      <p:sp>
        <p:nvSpPr>
          <p:cNvPr id="9" name="Título 3"/>
          <p:cNvSpPr>
            <a:spLocks noGrp="1"/>
          </p:cNvSpPr>
          <p:nvPr>
            <p:ph type="title" hasCustomPrompt="1"/>
          </p:nvPr>
        </p:nvSpPr>
        <p:spPr>
          <a:xfrm>
            <a:off x="335957" y="69697"/>
            <a:ext cx="11518500" cy="396092"/>
          </a:xfrm>
          <a:prstGeom prst="rect">
            <a:avLst/>
          </a:prstGeom>
        </p:spPr>
        <p:txBody>
          <a:bodyPr lIns="0"/>
          <a:lstStyle>
            <a:lvl1pPr marL="0" indent="0" algn="l">
              <a:defRPr sz="2400" b="1">
                <a:latin typeface="Arial Narrow" panose="020B0606020202030204" pitchFamily="34" charset="0"/>
              </a:defRPr>
            </a:lvl1pPr>
          </a:lstStyle>
          <a:p>
            <a:r>
              <a:rPr lang="pt-BR" dirty="0"/>
              <a:t>TÍTULO [APENAS UMA LINHA – FONTE: ARIAL NARROW NEGRITO 18]</a:t>
            </a:r>
          </a:p>
        </p:txBody>
      </p:sp>
      <p:pic>
        <p:nvPicPr>
          <p:cNvPr id="14" name="Picture 2" descr="C:\VZAKIME\Templates\Logos\Acquirers\Cielo_fundobranco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t="20782" r="8410" b="20782"/>
          <a:stretch/>
        </p:blipFill>
        <p:spPr bwMode="auto">
          <a:xfrm>
            <a:off x="10686794" y="6462322"/>
            <a:ext cx="1012199" cy="33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6508981"/>
            <a:ext cx="9390637" cy="350608"/>
          </a:xfrm>
        </p:spPr>
        <p:txBody>
          <a:bodyPr wrap="square" lIns="72000" tIns="72000" rIns="72000" bIns="72000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33" b="0" baseline="0">
                <a:latin typeface="Arial Narrow" panose="020B0606020202030204" pitchFamily="34" charset="0"/>
              </a:defRPr>
            </a:lvl1pPr>
            <a:lvl2pPr marL="457143" indent="0">
              <a:buNone/>
              <a:defRPr sz="1333">
                <a:latin typeface="Arial Narrow" panose="020B0606020202030204" pitchFamily="34" charset="0"/>
              </a:defRPr>
            </a:lvl2pPr>
            <a:lvl3pPr marL="914286" indent="0">
              <a:buNone/>
              <a:defRPr sz="1333">
                <a:latin typeface="Arial Narrow" panose="020B0606020202030204" pitchFamily="34" charset="0"/>
              </a:defRPr>
            </a:lvl3pPr>
            <a:lvl4pPr marL="1371429" indent="0">
              <a:buNone/>
              <a:defRPr sz="1333">
                <a:latin typeface="Arial Narrow" panose="020B0606020202030204" pitchFamily="34" charset="0"/>
              </a:defRPr>
            </a:lvl4pPr>
            <a:lvl5pPr marL="1828571" indent="0">
              <a:buNone/>
              <a:defRPr sz="1333">
                <a:latin typeface="Arial Narrow" panose="020B0606020202030204" pitchFamily="34" charset="0"/>
              </a:defRPr>
            </a:lvl5pPr>
          </a:lstStyle>
          <a:p>
            <a:pPr lvl="0"/>
            <a:r>
              <a:rPr lang="pt-BR" dirty="0"/>
              <a:t>Fonte: [inserir fonte de informação, incluindo “Gerência de ARV”]</a:t>
            </a:r>
          </a:p>
        </p:txBody>
      </p:sp>
      <p:sp>
        <p:nvSpPr>
          <p:cNvPr id="4" name="CaixaDeTexto 3"/>
          <p:cNvSpPr txBox="1"/>
          <p:nvPr userDrawn="1"/>
        </p:nvSpPr>
        <p:spPr>
          <a:xfrm>
            <a:off x="9687241" y="6435521"/>
            <a:ext cx="1022904" cy="420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INFORMAÇÃO</a:t>
            </a:r>
          </a:p>
          <a:p>
            <a:pPr algn="ctr"/>
            <a:r>
              <a:rPr lang="pt-BR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anose="020B0606020202030204" pitchFamily="34" charset="0"/>
              </a:rPr>
              <a:t>CONFIDENCIAL</a:t>
            </a:r>
          </a:p>
        </p:txBody>
      </p:sp>
    </p:spTree>
    <p:extLst>
      <p:ext uri="{BB962C8B-B14F-4D97-AF65-F5344CB8AC3E}">
        <p14:creationId xmlns:p14="http://schemas.microsoft.com/office/powerpoint/2010/main" val="167969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8244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3794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204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11558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544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6/12/2019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8160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969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6/12/2019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3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28" r:id="rId13"/>
    <p:sldLayoutId id="2147483923" r:id="rId14"/>
    <p:sldLayoutId id="2147483924" r:id="rId15"/>
    <p:sldLayoutId id="2147483897" r:id="rId16"/>
    <p:sldLayoutId id="2147483921" r:id="rId17"/>
    <p:sldLayoutId id="2147483894" r:id="rId18"/>
    <p:sldLayoutId id="2147483925" r:id="rId19"/>
    <p:sldLayoutId id="2147483930" r:id="rId20"/>
    <p:sldLayoutId id="2147483931" r:id="rId21"/>
  </p:sldLayoutIdLst>
  <p:hf hdr="0" ft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8.jpeg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1.jpg"/><Relationship Id="rId4" Type="http://schemas.openxmlformats.org/officeDocument/2006/relationships/image" Target="../media/image17.tiff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fi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D02063-B17C-474E-9CE5-3B7069639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" y="0"/>
            <a:ext cx="12173209" cy="6859588"/>
          </a:xfrm>
          <a:prstGeom prst="rect">
            <a:avLst/>
          </a:prstGeom>
        </p:spPr>
      </p:pic>
      <p:graphicFrame>
        <p:nvGraphicFramePr>
          <p:cNvPr id="5" name="Objeto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335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658" name="Slide do think-cell" r:id="rId5" imgW="470" imgH="469" progId="TCLayout.ActiveDocument.1">
                  <p:embed/>
                </p:oleObj>
              </mc:Choice>
              <mc:Fallback>
                <p:oleObj name="Slide do think-cell" r:id="rId5" imgW="470" imgH="469" progId="TCLayout.ActiveDocument.1">
                  <p:embed/>
                  <p:pic>
                    <p:nvPicPr>
                      <p:cNvPr id="5" name="Objeto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335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204397" y="2888647"/>
            <a:ext cx="272419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400" dirty="0" smtClean="0">
                <a:solidFill>
                  <a:schemeClr val="bg1"/>
                </a:solidFill>
                <a:latin typeface="Museo 700" panose="02000000000000000000" pitchFamily="50" charset="0"/>
              </a:rPr>
              <a:t>Front-</a:t>
            </a:r>
            <a:r>
              <a:rPr lang="pt-BR" sz="1400" dirty="0" err="1" smtClean="0">
                <a:solidFill>
                  <a:schemeClr val="bg1"/>
                </a:solidFill>
                <a:latin typeface="Museo 700" panose="02000000000000000000" pitchFamily="50" charset="0"/>
              </a:rPr>
              <a:t>End</a:t>
            </a:r>
            <a:r>
              <a:rPr lang="pt-BR" sz="1400" dirty="0" smtClean="0">
                <a:solidFill>
                  <a:schemeClr val="bg1"/>
                </a:solidFill>
                <a:latin typeface="Museo 700" panose="02000000000000000000" pitchFamily="50" charset="0"/>
              </a:rPr>
              <a:t> </a:t>
            </a:r>
            <a:r>
              <a:rPr lang="pt-BR" sz="1400" dirty="0">
                <a:solidFill>
                  <a:schemeClr val="bg1"/>
                </a:solidFill>
                <a:latin typeface="Museo 700" panose="02000000000000000000" pitchFamily="50" charset="0"/>
              </a:rPr>
              <a:t>Tech Lead </a:t>
            </a: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r>
              <a:rPr lang="pt-BR" sz="1200" dirty="0" smtClean="0">
                <a:solidFill>
                  <a:schemeClr val="bg1"/>
                </a:solidFill>
                <a:latin typeface="Museo 700" panose="02000000000000000000" pitchFamily="50" charset="0"/>
              </a:rPr>
              <a:t>Andrés Guillermo Avellaneda B</a:t>
            </a:r>
          </a:p>
          <a:p>
            <a:pPr defTabSz="1219078">
              <a:defRPr/>
            </a:pP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Oracle Certified Expert Java 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2EE Web Components.</a:t>
            </a:r>
            <a:endParaRPr lang="pt-BR" sz="1100" dirty="0">
              <a:solidFill>
                <a:srgbClr val="01AFF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Especialista em Desenvolvimento de 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Tecnologia.</a:t>
            </a:r>
            <a:endParaRPr lang="pt-BR" sz="1100" dirty="0">
              <a:solidFill>
                <a:srgbClr val="01AFF1"/>
              </a:solidFill>
              <a:latin typeface="Museo 700" panose="020000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670B3-2020-5949-9632-4755CC9DAF89}"/>
              </a:ext>
            </a:extLst>
          </p:cNvPr>
          <p:cNvSpPr txBox="1"/>
          <p:nvPr/>
        </p:nvSpPr>
        <p:spPr>
          <a:xfrm>
            <a:off x="2430461" y="453011"/>
            <a:ext cx="73294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Museo 300" panose="02000000000000000000" pitchFamily="2" charset="77"/>
              </a:rPr>
              <a:t>Evolução </a:t>
            </a:r>
            <a:r>
              <a:rPr lang="pt-BR" sz="5400" dirty="0">
                <a:solidFill>
                  <a:schemeClr val="bg1"/>
                </a:solidFill>
                <a:latin typeface="Museo 300" panose="02000000000000000000" pitchFamily="2" charset="77"/>
              </a:rPr>
              <a:t>Site Cielo </a:t>
            </a:r>
            <a:r>
              <a:rPr lang="pt-BR" sz="5400" dirty="0" smtClean="0">
                <a:solidFill>
                  <a:schemeClr val="bg1"/>
                </a:solidFill>
                <a:latin typeface="Museo 300" panose="02000000000000000000" pitchFamily="2" charset="77"/>
              </a:rPr>
              <a:t>Front-End</a:t>
            </a:r>
            <a:endParaRPr lang="en-US" sz="5400" b="1" dirty="0">
              <a:solidFill>
                <a:schemeClr val="bg1"/>
              </a:solidFill>
              <a:latin typeface="Museo 700" panose="02000000000000000000" pitchFamily="2" charset="77"/>
            </a:endParaRP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C21CC5E3-A629-D445-9786-F96999C1EDDB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>
                <a:solidFill>
                  <a:schemeClr val="bg1"/>
                </a:solidFill>
                <a:latin typeface="Museo 300" panose="02000000000000000000" pitchFamily="2" charset="77"/>
              </a:rPr>
              <a:t>01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5535214" y="2080565"/>
            <a:ext cx="279769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400" dirty="0" smtClean="0">
                <a:solidFill>
                  <a:schemeClr val="bg1"/>
                </a:solidFill>
                <a:latin typeface="Museo 700" panose="02000000000000000000" pitchFamily="50" charset="0"/>
              </a:rPr>
              <a:t>Front-End Developer</a:t>
            </a: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r>
              <a:rPr lang="pt-BR" sz="1400" dirty="0">
                <a:solidFill>
                  <a:schemeClr val="bg1"/>
                </a:solidFill>
                <a:latin typeface="Museo 700" panose="02000000000000000000" pitchFamily="50" charset="0"/>
              </a:rPr>
              <a:t>Ricardo Rodrigues de </a:t>
            </a:r>
            <a:r>
              <a:rPr lang="pt-BR" sz="1400" dirty="0" smtClean="0">
                <a:solidFill>
                  <a:schemeClr val="bg1"/>
                </a:solidFill>
                <a:latin typeface="Museo 700" panose="02000000000000000000" pitchFamily="50" charset="0"/>
              </a:rPr>
              <a:t>Sousa</a:t>
            </a: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algn="just" defTabSz="1219078">
              <a:defRPr/>
            </a:pP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Desenvolvedor Front End Sênior do 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Site Cielo 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atuando principalmente com as tecnologias AngularJS, Angular, SASS, 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CSS3,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JavaScript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Nativo,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EcmaScript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2015 e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EcmaScript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6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 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e HTML5. Antigamente Desenvolvedor backend .Net, Asp.Net MVC com C# e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.Net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Core,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conhecedor de aplicações Back-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End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come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NodeJS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Loopback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Express e GIT.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30" y="3332760"/>
            <a:ext cx="1926635" cy="230262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58" y="2375175"/>
            <a:ext cx="1211414" cy="1211414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8297679" y="2080565"/>
            <a:ext cx="2797697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400" dirty="0" smtClean="0">
                <a:solidFill>
                  <a:schemeClr val="bg1"/>
                </a:solidFill>
                <a:latin typeface="Museo 700" panose="02000000000000000000" pitchFamily="50" charset="0"/>
              </a:rPr>
              <a:t>Front-</a:t>
            </a:r>
            <a:r>
              <a:rPr lang="pt-BR" sz="1400" dirty="0" err="1" smtClean="0">
                <a:solidFill>
                  <a:schemeClr val="bg1"/>
                </a:solidFill>
                <a:latin typeface="Museo 700" panose="02000000000000000000" pitchFamily="50" charset="0"/>
              </a:rPr>
              <a:t>End</a:t>
            </a:r>
            <a:r>
              <a:rPr lang="pt-BR" sz="1400" dirty="0" smtClean="0">
                <a:solidFill>
                  <a:schemeClr val="bg1"/>
                </a:solidFill>
                <a:latin typeface="Museo 700" panose="02000000000000000000" pitchFamily="50" charset="0"/>
              </a:rPr>
              <a:t> </a:t>
            </a:r>
            <a:r>
              <a:rPr lang="pt-BR" sz="1400" dirty="0" err="1" smtClean="0">
                <a:solidFill>
                  <a:schemeClr val="bg1"/>
                </a:solidFill>
                <a:latin typeface="Museo 700" panose="02000000000000000000" pitchFamily="50" charset="0"/>
              </a:rPr>
              <a:t>Developer</a:t>
            </a: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r>
              <a:rPr lang="pt-BR" sz="1400" dirty="0" smtClean="0">
                <a:solidFill>
                  <a:schemeClr val="bg1"/>
                </a:solidFill>
                <a:latin typeface="Museo 700" panose="02000000000000000000" pitchFamily="50" charset="0"/>
              </a:rPr>
              <a:t>Sinval Silva de Souza Junior </a:t>
            </a: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algn="just" defTabSz="1219078">
              <a:defRPr/>
            </a:pP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Desenvolvedor Front-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End</a:t>
            </a:r>
            <a:r>
              <a:rPr lang="pt-BR" sz="1100">
                <a:solidFill>
                  <a:srgbClr val="01AFF1"/>
                </a:solidFill>
                <a:latin typeface="Museo 700" panose="02000000000000000000" pitchFamily="50" charset="0"/>
              </a:rPr>
              <a:t> </a:t>
            </a:r>
            <a:r>
              <a:rPr lang="pt-BR" sz="1100" smtClean="0">
                <a:solidFill>
                  <a:srgbClr val="01AFF1"/>
                </a:solidFill>
                <a:latin typeface="Museo 700" panose="02000000000000000000" pitchFamily="50" charset="0"/>
              </a:rPr>
              <a:t>Sênior, 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do Site Cielo atuando com tecnologias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AngularJs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Angular2+,JavaScript 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Nativo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EcmaScript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2015 e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EcmaScript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6, desenvolvedor de jogos em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React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React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Native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, </a:t>
            </a:r>
            <a:r>
              <a:rPr lang="pt-BR" sz="1100" dirty="0" err="1" smtClean="0">
                <a:solidFill>
                  <a:srgbClr val="01AFF1"/>
                </a:solidFill>
                <a:latin typeface="Museo 700" panose="02000000000000000000" pitchFamily="50" charset="0"/>
              </a:rPr>
              <a:t>JavaScript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 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com a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Engine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</a:t>
            </a:r>
            <a:r>
              <a:rPr lang="pt-BR" sz="1100" dirty="0" err="1" smtClean="0">
                <a:solidFill>
                  <a:srgbClr val="01AFF1"/>
                </a:solidFill>
                <a:latin typeface="Museo 700" panose="02000000000000000000" pitchFamily="50" charset="0"/>
              </a:rPr>
              <a:t>PhaserJS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conhecedor de aplicações Back-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End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come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NodeJS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Loopback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, Express e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SequelizeJS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e Java utilizando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Jarsey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e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Weld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em Banco de Dados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PostgreSQL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SpringBoot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e processo de build com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Grunt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Gulp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 e </a:t>
            </a:r>
            <a:r>
              <a:rPr lang="pt-BR" sz="1100" dirty="0" err="1">
                <a:solidFill>
                  <a:srgbClr val="01AFF1"/>
                </a:solidFill>
                <a:latin typeface="Museo 700" panose="02000000000000000000" pitchFamily="50" charset="0"/>
              </a:rPr>
              <a:t>Webpack</a:t>
            </a: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.</a:t>
            </a:r>
            <a:endParaRPr lang="pt-BR" sz="1100" dirty="0" smtClean="0">
              <a:solidFill>
                <a:srgbClr val="01AFF1"/>
              </a:solidFill>
              <a:latin typeface="Museo 700" panose="02000000000000000000" pitchFamily="50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78356" y="2381915"/>
            <a:ext cx="1146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useo 700" panose="02000000000000000000" pitchFamily="50" charset="0"/>
              </a:rPr>
              <a:t>Key Staff</a:t>
            </a:r>
          </a:p>
          <a:p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2592" y="2445507"/>
            <a:ext cx="1147899" cy="1140872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2772749" y="2080565"/>
            <a:ext cx="279769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400" dirty="0" smtClean="0">
                <a:solidFill>
                  <a:schemeClr val="bg1"/>
                </a:solidFill>
                <a:latin typeface="Museo 700" panose="02000000000000000000" pitchFamily="50" charset="0"/>
              </a:rPr>
              <a:t>Site Cielo Tech Lead</a:t>
            </a: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 smtClean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r>
              <a:rPr lang="pt-BR" sz="1400" dirty="0" smtClean="0">
                <a:solidFill>
                  <a:schemeClr val="bg1"/>
                </a:solidFill>
                <a:latin typeface="Museo 700" panose="02000000000000000000" pitchFamily="50" charset="0"/>
              </a:rPr>
              <a:t>Yuri Assis Silva</a:t>
            </a: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defTabSz="1219078">
              <a:defRPr/>
            </a:pPr>
            <a:endParaRPr lang="pt-BR" sz="1400" dirty="0">
              <a:solidFill>
                <a:schemeClr val="bg1"/>
              </a:solidFill>
              <a:latin typeface="Museo 700" panose="02000000000000000000" pitchFamily="50" charset="0"/>
            </a:endParaRPr>
          </a:p>
          <a:p>
            <a:pPr algn="just" defTabSz="1219078">
              <a:defRPr/>
            </a:pPr>
            <a:r>
              <a:rPr lang="pt-BR" sz="1100" dirty="0">
                <a:solidFill>
                  <a:srgbClr val="01AFF1"/>
                </a:solidFill>
                <a:latin typeface="Museo 700" panose="02000000000000000000" pitchFamily="50" charset="0"/>
              </a:rPr>
              <a:t>Especialista em Desenvolvimento de Tecnologia 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do Site Cielo, atuando principalmente com as tecnologias </a:t>
            </a:r>
            <a:r>
              <a:rPr lang="pt-BR" sz="1100" dirty="0" err="1" smtClean="0">
                <a:solidFill>
                  <a:srgbClr val="01AFF1"/>
                </a:solidFill>
                <a:latin typeface="Museo 700" panose="02000000000000000000" pitchFamily="50" charset="0"/>
              </a:rPr>
              <a:t>AngularJS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 err="1" smtClean="0">
                <a:solidFill>
                  <a:srgbClr val="01AFF1"/>
                </a:solidFill>
                <a:latin typeface="Museo 700" panose="02000000000000000000" pitchFamily="50" charset="0"/>
              </a:rPr>
              <a:t>JavaScript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 Nativo e HTML5. Desenvolvedor </a:t>
            </a:r>
            <a:r>
              <a:rPr lang="pt-BR" sz="1100" dirty="0" err="1" smtClean="0">
                <a:solidFill>
                  <a:srgbClr val="01AFF1"/>
                </a:solidFill>
                <a:latin typeface="Museo 700" panose="02000000000000000000" pitchFamily="50" charset="0"/>
              </a:rPr>
              <a:t>back-end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 Java J2EE realizando a sustentação do nosso Front-END com ferramentas como </a:t>
            </a:r>
            <a:r>
              <a:rPr lang="pt-BR" sz="1100" dirty="0" err="1" smtClean="0">
                <a:solidFill>
                  <a:srgbClr val="01AFF1"/>
                </a:solidFill>
                <a:latin typeface="Museo 700" panose="02000000000000000000" pitchFamily="50" charset="0"/>
              </a:rPr>
              <a:t>Jekins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 err="1" smtClean="0">
                <a:solidFill>
                  <a:srgbClr val="01AFF1"/>
                </a:solidFill>
                <a:latin typeface="Museo 700" panose="02000000000000000000" pitchFamily="50" charset="0"/>
              </a:rPr>
              <a:t>Nginx,Docker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 err="1" smtClean="0">
                <a:solidFill>
                  <a:srgbClr val="01AFF1"/>
                </a:solidFill>
                <a:latin typeface="Museo 700" panose="02000000000000000000" pitchFamily="50" charset="0"/>
              </a:rPr>
              <a:t>Nexus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, </a:t>
            </a:r>
            <a:r>
              <a:rPr lang="pt-BR" sz="1100" dirty="0" err="1" smtClean="0">
                <a:solidFill>
                  <a:srgbClr val="01AFF1"/>
                </a:solidFill>
                <a:latin typeface="Museo 700" panose="02000000000000000000" pitchFamily="50" charset="0"/>
              </a:rPr>
              <a:t>Cheff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 e </a:t>
            </a:r>
            <a:r>
              <a:rPr lang="pt-BR" sz="1100" dirty="0" err="1" smtClean="0">
                <a:solidFill>
                  <a:srgbClr val="01AFF1"/>
                </a:solidFill>
                <a:latin typeface="Museo 700" panose="02000000000000000000" pitchFamily="50" charset="0"/>
              </a:rPr>
              <a:t>Git</a:t>
            </a:r>
            <a:r>
              <a:rPr lang="pt-BR" sz="1100" dirty="0" smtClean="0">
                <a:solidFill>
                  <a:srgbClr val="01AFF1"/>
                </a:solidFill>
                <a:latin typeface="Museo 700" panose="02000000000000000000" pitchFamily="50" charset="0"/>
              </a:rPr>
              <a:t> .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11" y="2375174"/>
            <a:ext cx="1235755" cy="123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8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" y="-2344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Modularização</a:t>
            </a:r>
          </a:p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Geometria fractal - /minha-conta detalhada</a:t>
            </a:r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10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D80A709-7BC7-684B-8DBC-D0149860D2E9}"/>
              </a:ext>
            </a:extLst>
          </p:cNvPr>
          <p:cNvSpPr txBox="1"/>
          <p:nvPr/>
        </p:nvSpPr>
        <p:spPr>
          <a:xfrm>
            <a:off x="2289530" y="4089762"/>
            <a:ext cx="70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673" y="620655"/>
            <a:ext cx="1181766" cy="94164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092" y="1427584"/>
            <a:ext cx="6549875" cy="485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" y="-2344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Padronização </a:t>
            </a:r>
            <a:r>
              <a:rPr lang="pt-BR" sz="2800" dirty="0">
                <a:solidFill>
                  <a:srgbClr val="161D4C"/>
                </a:solidFill>
                <a:latin typeface="Museo 500" panose="02000000000000000000" pitchFamily="2" charset="77"/>
              </a:rPr>
              <a:t>SASS</a:t>
            </a:r>
          </a:p>
          <a:p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289530" y="1385920"/>
            <a:ext cx="7124414" cy="1706176"/>
            <a:chOff x="2094266" y="2478215"/>
            <a:chExt cx="7124414" cy="170617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1677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     </a:t>
              </a:r>
              <a:r>
                <a:rPr lang="pt-BR" sz="1400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Devemos </a:t>
              </a:r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criar uma estrutura padrão de filiações </a:t>
              </a:r>
              <a:r>
                <a:rPr lang="pt-BR" sz="1400" dirty="0" err="1">
                  <a:solidFill>
                    <a:srgbClr val="161D4C"/>
                  </a:solidFill>
                  <a:latin typeface="Museo 300" panose="02000000000000000000" pitchFamily="2" charset="77"/>
                </a:rPr>
                <a:t>sass</a:t>
              </a:r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  da seguinte forma:</a:t>
              </a:r>
            </a:p>
            <a:p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 </a:t>
              </a:r>
              <a:r>
                <a:rPr lang="pt-BR" sz="1400" b="1" dirty="0" err="1">
                  <a:solidFill>
                    <a:srgbClr val="161D4C"/>
                  </a:solidFill>
                  <a:latin typeface="Museo 300" panose="02000000000000000000" pitchFamily="2" charset="77"/>
                </a:rPr>
                <a:t>ci</a:t>
              </a:r>
              <a:r>
                <a:rPr lang="pt-BR" sz="1400" b="1" dirty="0">
                  <a:solidFill>
                    <a:srgbClr val="161D4C"/>
                  </a:solidFill>
                  <a:latin typeface="Museo 300" panose="02000000000000000000" pitchFamily="2" charset="77"/>
                </a:rPr>
                <a:t>-{prefixo modulo ou funcionalidade}-{nome do componente}, </a:t>
              </a:r>
              <a:r>
                <a:rPr lang="pt-BR" sz="1400" dirty="0" err="1">
                  <a:solidFill>
                    <a:srgbClr val="161D4C"/>
                  </a:solidFill>
                  <a:latin typeface="Museo 300" panose="02000000000000000000" pitchFamily="2" charset="77"/>
                </a:rPr>
                <a:t>ex</a:t>
              </a:r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: </a:t>
              </a:r>
              <a:r>
                <a:rPr lang="pt-BR" sz="1400" b="1" dirty="0" err="1">
                  <a:solidFill>
                    <a:srgbClr val="161D4C"/>
                  </a:solidFill>
                  <a:latin typeface="Museo 300" panose="02000000000000000000" pitchFamily="2" charset="77"/>
                </a:rPr>
                <a:t>ci_mc_custom_modal</a:t>
              </a:r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 ( nome em minúscula )</a:t>
              </a:r>
            </a:p>
            <a:p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Prefixos das funcionalidades atuais :</a:t>
              </a:r>
            </a:p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11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D80A709-7BC7-684B-8DBC-D0149860D2E9}"/>
              </a:ext>
            </a:extLst>
          </p:cNvPr>
          <p:cNvSpPr txBox="1"/>
          <p:nvPr/>
        </p:nvSpPr>
        <p:spPr>
          <a:xfrm>
            <a:off x="2289530" y="4089762"/>
            <a:ext cx="70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graphicFrame>
        <p:nvGraphicFramePr>
          <p:cNvPr id="23" name="Tabe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93932"/>
              </p:ext>
            </p:extLst>
          </p:nvPr>
        </p:nvGraphicFramePr>
        <p:xfrm>
          <a:off x="1089848" y="2614141"/>
          <a:ext cx="10027920" cy="38856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5963">
                  <a:extLst>
                    <a:ext uri="{9D8B030D-6E8A-4147-A177-3AD203B41FA5}">
                      <a16:colId xmlns:a16="http://schemas.microsoft.com/office/drawing/2014/main" val="3618169843"/>
                    </a:ext>
                  </a:extLst>
                </a:gridCol>
                <a:gridCol w="2215908">
                  <a:extLst>
                    <a:ext uri="{9D8B030D-6E8A-4147-A177-3AD203B41FA5}">
                      <a16:colId xmlns:a16="http://schemas.microsoft.com/office/drawing/2014/main" val="3608470657"/>
                    </a:ext>
                  </a:extLst>
                </a:gridCol>
                <a:gridCol w="888868">
                  <a:extLst>
                    <a:ext uri="{9D8B030D-6E8A-4147-A177-3AD203B41FA5}">
                      <a16:colId xmlns:a16="http://schemas.microsoft.com/office/drawing/2014/main" val="3474911325"/>
                    </a:ext>
                  </a:extLst>
                </a:gridCol>
                <a:gridCol w="1552387">
                  <a:extLst>
                    <a:ext uri="{9D8B030D-6E8A-4147-A177-3AD203B41FA5}">
                      <a16:colId xmlns:a16="http://schemas.microsoft.com/office/drawing/2014/main" val="2983538636"/>
                    </a:ext>
                  </a:extLst>
                </a:gridCol>
                <a:gridCol w="600923">
                  <a:extLst>
                    <a:ext uri="{9D8B030D-6E8A-4147-A177-3AD203B41FA5}">
                      <a16:colId xmlns:a16="http://schemas.microsoft.com/office/drawing/2014/main" val="2956122220"/>
                    </a:ext>
                  </a:extLst>
                </a:gridCol>
                <a:gridCol w="1627503">
                  <a:extLst>
                    <a:ext uri="{9D8B030D-6E8A-4147-A177-3AD203B41FA5}">
                      <a16:colId xmlns:a16="http://schemas.microsoft.com/office/drawing/2014/main" val="1592397145"/>
                    </a:ext>
                  </a:extLst>
                </a:gridCol>
                <a:gridCol w="938944">
                  <a:extLst>
                    <a:ext uri="{9D8B030D-6E8A-4147-A177-3AD203B41FA5}">
                      <a16:colId xmlns:a16="http://schemas.microsoft.com/office/drawing/2014/main" val="328964126"/>
                    </a:ext>
                  </a:extLst>
                </a:gridCol>
                <a:gridCol w="1577424">
                  <a:extLst>
                    <a:ext uri="{9D8B030D-6E8A-4147-A177-3AD203B41FA5}">
                      <a16:colId xmlns:a16="http://schemas.microsoft.com/office/drawing/2014/main" val="1282348233"/>
                    </a:ext>
                  </a:extLst>
                </a:gridCol>
              </a:tblGrid>
              <a:tr h="110678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Codigo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Funcionalidade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Prefixo SASS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Prefixo Completo SASS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Codigo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Funcionalidade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Prefixo SASS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Prefixo Completo SASS</a:t>
                      </a:r>
                      <a:endParaRPr lang="pt-BR" sz="1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3087872042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login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auth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ci_auth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19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Contestação de vendas pre charge back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covb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ci_covb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2160816230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>
                          <a:effectLst/>
                        </a:rPr>
                        <a:t>menu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menu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ci_menu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20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Contestação de vendas consultar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covc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ci_covc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2479667931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minhas vendas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mv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 err="1">
                          <a:effectLst/>
                        </a:rPr>
                        <a:t>ci_mv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21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Antecipação de vendas programar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avp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ci_avp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146328201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historico de vendas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 err="1">
                          <a:effectLst/>
                        </a:rPr>
                        <a:t>mvh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ci_mvh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22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Antecipação de vendas agora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ava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ci_ava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2733869367"/>
                  </a:ext>
                </a:extLst>
              </a:tr>
              <a:tr h="110678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buscar venda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mvb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ci_mvb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23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Vendas olline -eccomerce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voec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ci_voec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4096327140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extrato personalizado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ep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ci_ep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24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Vendas olline -venda digitada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vovd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ci_vovd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1048562348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extrato personalizado consulta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epc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ci_epc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25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Produtos e serviços -solicitação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ps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ci_ps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4268835353"/>
                  </a:ext>
                </a:extLst>
              </a:tr>
              <a:tr h="110678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relatorio cobranças de aluguel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rca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ci_rca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26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Cielo Farol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pcf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ci_pcf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2476066994"/>
                  </a:ext>
                </a:extLst>
              </a:tr>
              <a:tr h="110678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relatorio ajustes financeiros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raf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ci_raf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27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Cielo Promo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pcp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ci_pcp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716364957"/>
                  </a:ext>
                </a:extLst>
              </a:tr>
              <a:tr h="110678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10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relatorio valores pendentes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rvp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ci_rvp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28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Universidade Cielo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puc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ci_puc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3670238149"/>
                  </a:ext>
                </a:extLst>
              </a:tr>
              <a:tr h="110678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11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relatorio carta de circularização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rcc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ci_rcc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29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Consultar banco emissor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puc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ci_puc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294214127"/>
                  </a:ext>
                </a:extLst>
              </a:tr>
              <a:tr h="110678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12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relatorio Dirf Anual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rda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ci_rda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30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Conta digital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cod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ci_cod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2739782447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13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relatorio Dirf Informe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rdi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ci_rdi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31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Meu cadastro -dados estabelecimento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mde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ci_mde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322493427"/>
                  </a:ext>
                </a:extLst>
              </a:tr>
              <a:tr h="215483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14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extrato mensal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rem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ci_rem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32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Meu cadastro -dados usuario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mdu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ci_mdu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1676608087"/>
                  </a:ext>
                </a:extLst>
              </a:tr>
              <a:tr h="110678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15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historico 7 meses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rh7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ci_rh7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33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Multicanalidade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mc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ci_mc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201226173"/>
                  </a:ext>
                </a:extLst>
              </a:tr>
              <a:tr h="110678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16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Cancelamento de vendas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ci_cv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34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Antecipação de receviveis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arv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ci_arv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1715845282"/>
                  </a:ext>
                </a:extLst>
              </a:tr>
              <a:tr h="110678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17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Cancelamento de vendas -consulta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cvc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ci_cvc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35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Receba rapido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rr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ci_rr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3755702491"/>
                  </a:ext>
                </a:extLst>
              </a:tr>
              <a:tr h="110678"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u="none" strike="noStrike">
                          <a:effectLst/>
                        </a:rPr>
                        <a:t>18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Contestação de vendas copia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cov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ci_cov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39" marR="8539" marT="8539" marB="0" anchor="b"/>
                </a:tc>
                <a:extLst>
                  <a:ext uri="{0D108BD9-81ED-4DB2-BD59-A6C34878D82A}">
                    <a16:rowId xmlns:a16="http://schemas.microsoft.com/office/drawing/2014/main" val="2281524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1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72" y="0"/>
            <a:ext cx="12173209" cy="6859588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2197649" y="4842588"/>
            <a:ext cx="3232767" cy="7651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0" tIns="0" rIns="0" bIns="0" rtlCol="0" anchor="ctr">
            <a:normAutofit/>
          </a:bodyPr>
          <a:lstStyle/>
          <a:p>
            <a:pPr marL="177800" indent="-177800" algn="ctr" defTabSz="3302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pt-BR" sz="1500" dirty="0" smtClean="0">
              <a:latin typeface="Arial Narrow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Padronização SASS</a:t>
            </a:r>
          </a:p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Estrutura módulos front-</a:t>
            </a:r>
            <a:r>
              <a:rPr lang="pt-BR" sz="2800" dirty="0" err="1" smtClean="0">
                <a:solidFill>
                  <a:srgbClr val="161D4C"/>
                </a:solidFill>
                <a:latin typeface="Museo 500" panose="02000000000000000000" pitchFamily="2" charset="77"/>
              </a:rPr>
              <a:t>end</a:t>
            </a:r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 do site Cielo</a:t>
            </a:r>
            <a:endParaRPr lang="pt-BR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  <a:p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289530" y="1375636"/>
            <a:ext cx="7496078" cy="2046714"/>
            <a:chOff x="2094266" y="2467931"/>
            <a:chExt cx="7496078" cy="204671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508794" y="2467931"/>
              <a:ext cx="7081550" cy="2046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   Para fragmentar nosso Site precisamos de uma </a:t>
              </a:r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estrutura </a:t>
              </a:r>
              <a:r>
                <a:rPr lang="pt-BR" sz="1400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de pastas padrões que ajude também a evoluir </a:t>
              </a:r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para </a:t>
              </a:r>
              <a:r>
                <a:rPr lang="pt-BR" sz="1400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as versões </a:t>
              </a:r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de </a:t>
              </a:r>
              <a:r>
                <a:rPr lang="pt-BR" sz="1400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Angular.   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pt-BR" sz="1400" dirty="0" smtClean="0">
                <a:solidFill>
                  <a:srgbClr val="161D4C"/>
                </a:solidFill>
                <a:latin typeface="Museo 300" panose="02000000000000000000" pitchFamily="2" charset="77"/>
              </a:endParaRPr>
            </a:p>
            <a:p>
              <a:r>
                <a:rPr lang="pt-BR" sz="1400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   A </a:t>
              </a:r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padronização da estrutura dos </a:t>
              </a:r>
              <a:r>
                <a:rPr lang="pt-BR" sz="1400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componentes </a:t>
              </a:r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permitem dar manutenção , </a:t>
              </a:r>
              <a:r>
                <a:rPr lang="pt-BR" sz="1400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 evoluir </a:t>
              </a:r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e facilitar a compressão por parte do time DEV </a:t>
              </a:r>
              <a:r>
                <a:rPr lang="pt-BR" sz="1400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do </a:t>
              </a:r>
              <a:r>
                <a:rPr lang="pt-BR" sz="1400" dirty="0">
                  <a:solidFill>
                    <a:srgbClr val="161D4C"/>
                  </a:solidFill>
                  <a:latin typeface="Museo 300" panose="02000000000000000000" pitchFamily="2" charset="77"/>
                </a:rPr>
                <a:t>projeto como um todo.</a:t>
              </a:r>
            </a:p>
            <a:p>
              <a:endParaRPr lang="pt-BR" sz="1400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12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93F5E6E8-B699-5B49-9D33-4CFB227C9AC6}"/>
              </a:ext>
            </a:extLst>
          </p:cNvPr>
          <p:cNvSpPr/>
          <p:nvPr/>
        </p:nvSpPr>
        <p:spPr>
          <a:xfrm>
            <a:off x="2289530" y="1993189"/>
            <a:ext cx="414528" cy="414528"/>
          </a:xfrm>
          <a:prstGeom prst="ellipse">
            <a:avLst/>
          </a:prstGeom>
          <a:solidFill>
            <a:srgbClr val="01AFF1"/>
          </a:solidFill>
          <a:ln>
            <a:noFill/>
          </a:ln>
        </p:spPr>
        <p:txBody>
          <a:bodyPr wrap="square" lIns="0" tIns="0" rIns="0" bIns="0" rtlCol="0" anchor="ctr">
            <a:normAutofit/>
          </a:bodyPr>
          <a:lstStyle/>
          <a:p>
            <a:pPr marL="177800" indent="-177800" algn="ctr" defTabSz="3302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500" dirty="0">
              <a:latin typeface="Arial Narrow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48" y="3156262"/>
            <a:ext cx="2668941" cy="33981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649" y="3141865"/>
            <a:ext cx="2695575" cy="12954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144674" y="2806420"/>
            <a:ext cx="1302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Versão Básica</a:t>
            </a:r>
            <a:endParaRPr lang="pt-BR" sz="14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768222" y="2834088"/>
            <a:ext cx="1586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Versão Completa</a:t>
            </a:r>
            <a:endParaRPr lang="pt-BR" sz="14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575249" y="4915375"/>
            <a:ext cx="24912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bg1"/>
                </a:solidFill>
                <a:latin typeface="Museo 300" panose="02000000000000000000" pitchFamily="2" charset="77"/>
              </a:rPr>
              <a:t>Baixo Acoplamento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  <a:latin typeface="Museo 300" panose="02000000000000000000" pitchFamily="2" charset="77"/>
              </a:rPr>
              <a:t>Alta </a:t>
            </a:r>
            <a:r>
              <a:rPr lang="pt-BR" sz="1600" dirty="0" smtClean="0">
                <a:solidFill>
                  <a:schemeClr val="bg1"/>
                </a:solidFill>
                <a:latin typeface="Museo 300" panose="02000000000000000000" pitchFamily="2" charset="77"/>
              </a:rPr>
              <a:t>coesão</a:t>
            </a:r>
            <a:endParaRPr lang="pt-BR" sz="1600" dirty="0">
              <a:solidFill>
                <a:schemeClr val="bg1"/>
              </a:solidFill>
              <a:latin typeface="Museo 300" panose="02000000000000000000" pitchFamily="2" charset="77"/>
            </a:endParaRPr>
          </a:p>
          <a:p>
            <a:endParaRPr lang="pt-BR" sz="1400" dirty="0" smtClean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6283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72" y="0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Problemas /Soluções (Parte 1)</a:t>
            </a:r>
            <a:endParaRPr lang="pt-BR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  <a:p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13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724025" y="1600200"/>
            <a:ext cx="9239983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dirty="0">
                <a:solidFill>
                  <a:schemeClr val="accent1">
                    <a:lumMod val="75000"/>
                  </a:schemeClr>
                </a:solidFill>
                <a:latin typeface="Museo 300" panose="02000000000000000000" pitchFamily="50" charset="0"/>
              </a:rPr>
              <a:t>Problema Escalabilidade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</a:rPr>
              <a:t>							</a:t>
            </a:r>
            <a:endParaRPr lang="pt-BR" sz="1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sz="1200" i="1" dirty="0"/>
              <a:t>Os monólitos por ser  centralizados não são escaláveis dificultam a administração crescimento organizado dos sistema	</a:t>
            </a:r>
            <a:endParaRPr lang="pt-BR" sz="1200" i="1" dirty="0" smtClean="0"/>
          </a:p>
          <a:p>
            <a:r>
              <a:rPr lang="pt-BR" sz="1200" dirty="0" smtClean="0"/>
              <a:t>Componentes </a:t>
            </a:r>
            <a:r>
              <a:rPr lang="pt-BR" sz="1200" dirty="0"/>
              <a:t>únicos mantendo a mesma estrutura através da aplicação.					</a:t>
            </a:r>
            <a:endParaRPr lang="pt-BR" sz="1200" dirty="0" smtClean="0"/>
          </a:p>
          <a:p>
            <a:r>
              <a:rPr lang="pt-BR" sz="1200" dirty="0" smtClean="0"/>
              <a:t>Módulos </a:t>
            </a:r>
            <a:r>
              <a:rPr lang="pt-BR" sz="1200" dirty="0"/>
              <a:t>Front completos armazenados e recuperados dentro de containers separados(micro serviços)	</a:t>
            </a:r>
            <a:r>
              <a:rPr lang="pt-BR" sz="1200" dirty="0" smtClean="0"/>
              <a:t>.</a:t>
            </a:r>
            <a:r>
              <a:rPr lang="pt-BR" sz="1200" dirty="0"/>
              <a:t>		</a:t>
            </a:r>
            <a:endParaRPr lang="pt-BR" sz="1200" dirty="0" smtClean="0"/>
          </a:p>
          <a:p>
            <a:r>
              <a:rPr lang="pt-BR" sz="1200" dirty="0" smtClean="0"/>
              <a:t>Micro Front-</a:t>
            </a:r>
            <a:r>
              <a:rPr lang="pt-BR" sz="1200" dirty="0" err="1" smtClean="0"/>
              <a:t>end's</a:t>
            </a:r>
            <a:r>
              <a:rPr lang="pt-BR" sz="1200" dirty="0" smtClean="0"/>
              <a:t>.</a:t>
            </a:r>
            <a:r>
              <a:rPr lang="pt-BR" sz="1200" dirty="0"/>
              <a:t>												</a:t>
            </a:r>
          </a:p>
          <a:p>
            <a:r>
              <a:rPr lang="pt-BR" sz="1300" b="1" dirty="0">
                <a:solidFill>
                  <a:schemeClr val="accent1">
                    <a:lumMod val="75000"/>
                  </a:schemeClr>
                </a:solidFill>
                <a:latin typeface="Museo 300" panose="02000000000000000000" pitchFamily="50" charset="0"/>
              </a:rPr>
              <a:t>Problema roteamento 	</a:t>
            </a:r>
            <a:r>
              <a:rPr lang="pt-BR" sz="1200" dirty="0"/>
              <a:t>				</a:t>
            </a:r>
            <a:r>
              <a:rPr lang="pt-BR" sz="1200" dirty="0" smtClean="0"/>
              <a:t>			</a:t>
            </a:r>
          </a:p>
          <a:p>
            <a:r>
              <a:rPr lang="pt-BR" sz="1200" i="1" dirty="0"/>
              <a:t>Perda de controle na navegação com muitas rotas, erros na navegação com “</a:t>
            </a:r>
            <a:r>
              <a:rPr lang="pt-BR" sz="1200" i="1" dirty="0" err="1"/>
              <a:t>refresh</a:t>
            </a:r>
            <a:r>
              <a:rPr lang="pt-BR" sz="1200" i="1" dirty="0"/>
              <a:t>” da pagina.</a:t>
            </a:r>
            <a:r>
              <a:rPr lang="pt-BR" sz="1200" dirty="0" smtClean="0"/>
              <a:t>			</a:t>
            </a:r>
          </a:p>
          <a:p>
            <a:r>
              <a:rPr lang="pt-BR" sz="1200" dirty="0" smtClean="0"/>
              <a:t>Criação </a:t>
            </a:r>
            <a:r>
              <a:rPr lang="pt-BR" sz="1200" dirty="0"/>
              <a:t>do roteamento próprio do site da Cielo representado o Status do usuário em um objeto de sessão  para permitir </a:t>
            </a:r>
            <a:r>
              <a:rPr lang="pt-BR" sz="1200" dirty="0" err="1" smtClean="0"/>
              <a:t>multiples</a:t>
            </a:r>
            <a:r>
              <a:rPr lang="pt-BR" sz="1200" dirty="0" smtClean="0"/>
              <a:t> implementações </a:t>
            </a:r>
            <a:r>
              <a:rPr lang="pt-BR" sz="1200" dirty="0"/>
              <a:t>.											</a:t>
            </a:r>
          </a:p>
          <a:p>
            <a:r>
              <a:rPr lang="pt-BR" sz="1300" b="1" dirty="0">
                <a:solidFill>
                  <a:schemeClr val="accent1">
                    <a:lumMod val="75000"/>
                  </a:schemeClr>
                </a:solidFill>
                <a:latin typeface="Museo 300" panose="02000000000000000000" pitchFamily="50" charset="0"/>
              </a:rPr>
              <a:t>Problema Complexidade		</a:t>
            </a:r>
            <a:r>
              <a:rPr lang="pt-BR" sz="1200" dirty="0"/>
              <a:t>					</a:t>
            </a:r>
            <a:endParaRPr lang="pt-BR" sz="1200" dirty="0" smtClean="0"/>
          </a:p>
          <a:p>
            <a:r>
              <a:rPr lang="pt-BR" sz="1200" i="1" dirty="0" smtClean="0"/>
              <a:t>Tarefas </a:t>
            </a:r>
            <a:r>
              <a:rPr lang="pt-BR" sz="1200" i="1" dirty="0"/>
              <a:t>mais complexas ao longo do tempo, artefatos com muito conteúdo e baixa organização.</a:t>
            </a:r>
            <a:r>
              <a:rPr lang="pt-BR" sz="1200" dirty="0"/>
              <a:t>		</a:t>
            </a:r>
            <a:endParaRPr lang="pt-BR" sz="1200" dirty="0" smtClean="0"/>
          </a:p>
          <a:p>
            <a:r>
              <a:rPr lang="pt-BR" sz="1200" dirty="0" smtClean="0"/>
              <a:t>Componentes </a:t>
            </a:r>
            <a:r>
              <a:rPr lang="pt-BR" sz="1200" dirty="0"/>
              <a:t>únicos mantendo a mesma estrutura através da aplicação, componentes de alta media e baixa complexidade tem a mesma estrutura.												</a:t>
            </a:r>
          </a:p>
          <a:p>
            <a:r>
              <a:rPr lang="pt-BR" sz="1300" b="1" dirty="0">
                <a:solidFill>
                  <a:schemeClr val="accent1">
                    <a:lumMod val="75000"/>
                  </a:schemeClr>
                </a:solidFill>
                <a:latin typeface="Museo 300" panose="02000000000000000000" pitchFamily="50" charset="0"/>
              </a:rPr>
              <a:t>Problema Dados da Aplicação</a:t>
            </a:r>
            <a:r>
              <a:rPr lang="pt-BR" sz="1200" dirty="0"/>
              <a:t>							</a:t>
            </a:r>
            <a:endParaRPr lang="pt-BR" sz="1200" dirty="0" smtClean="0"/>
          </a:p>
          <a:p>
            <a:r>
              <a:rPr lang="pt-BR" sz="1200" i="1" dirty="0"/>
              <a:t>Perda de controle e complexidade  na recuperação, manipulação e armazenamento de dados do Site.	</a:t>
            </a:r>
            <a:r>
              <a:rPr lang="pt-BR" sz="1200" dirty="0"/>
              <a:t>		</a:t>
            </a:r>
            <a:endParaRPr lang="pt-BR" sz="1200" dirty="0" smtClean="0"/>
          </a:p>
          <a:p>
            <a:r>
              <a:rPr lang="pt-BR" sz="1200" dirty="0" smtClean="0"/>
              <a:t>Baseados </a:t>
            </a:r>
            <a:r>
              <a:rPr lang="pt-BR" sz="1200" dirty="0"/>
              <a:t>no nosso sistema fractal cada modulo devera ter um DTO (Data </a:t>
            </a:r>
            <a:r>
              <a:rPr lang="pt-BR" sz="1200" dirty="0" err="1"/>
              <a:t>Transfer</a:t>
            </a:r>
            <a:r>
              <a:rPr lang="pt-BR" sz="1200" dirty="0"/>
              <a:t> </a:t>
            </a:r>
            <a:r>
              <a:rPr lang="pt-BR" sz="1200" dirty="0" err="1"/>
              <a:t>Object</a:t>
            </a:r>
            <a:r>
              <a:rPr lang="pt-BR" sz="1200" dirty="0"/>
              <a:t>) que represente os dados específicos ao modulo permitindo </a:t>
            </a:r>
            <a:r>
              <a:rPr lang="pt-BR" sz="1200" dirty="0" smtClean="0"/>
              <a:t>manuseá-los </a:t>
            </a:r>
            <a:r>
              <a:rPr lang="pt-BR" sz="1200" dirty="0"/>
              <a:t>de forma fácil.								</a:t>
            </a:r>
          </a:p>
          <a:p>
            <a:r>
              <a:rPr lang="pt-BR" sz="1300" b="1" dirty="0">
                <a:solidFill>
                  <a:schemeClr val="accent1">
                    <a:lumMod val="75000"/>
                  </a:schemeClr>
                </a:solidFill>
                <a:latin typeface="Museo 300" panose="02000000000000000000" pitchFamily="50" charset="0"/>
              </a:rPr>
              <a:t>Problema Trabalhando com diferentes versões ou frameworks front-</a:t>
            </a:r>
            <a:r>
              <a:rPr lang="pt-BR" sz="1300" b="1" dirty="0" err="1">
                <a:solidFill>
                  <a:schemeClr val="accent1">
                    <a:lumMod val="75000"/>
                  </a:schemeClr>
                </a:solidFill>
                <a:latin typeface="Museo 300" panose="02000000000000000000" pitchFamily="50" charset="0"/>
              </a:rPr>
              <a:t>end</a:t>
            </a:r>
            <a:r>
              <a:rPr lang="pt-BR" sz="1300" b="1" dirty="0">
                <a:solidFill>
                  <a:schemeClr val="accent1">
                    <a:lumMod val="75000"/>
                  </a:schemeClr>
                </a:solidFill>
                <a:latin typeface="Museo 300" panose="02000000000000000000" pitchFamily="50" charset="0"/>
              </a:rPr>
              <a:t>	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endParaRPr lang="pt-BR" sz="1200" dirty="0" smtClean="0"/>
          </a:p>
          <a:p>
            <a:r>
              <a:rPr lang="pt-BR" sz="1200" i="1" dirty="0" smtClean="0"/>
              <a:t>Incompatibilidade </a:t>
            </a:r>
            <a:r>
              <a:rPr lang="pt-BR" sz="1200" i="1" dirty="0"/>
              <a:t>entre versões ou tipos de frameworks geram impedimentos para evoluir o </a:t>
            </a:r>
            <a:r>
              <a:rPr lang="pt-BR" sz="1200" i="1" dirty="0" smtClean="0"/>
              <a:t>Site</a:t>
            </a:r>
            <a:r>
              <a:rPr lang="pt-BR" sz="1200" dirty="0" smtClean="0"/>
              <a:t>.</a:t>
            </a:r>
            <a:r>
              <a:rPr lang="pt-BR" sz="1200" dirty="0"/>
              <a:t>			</a:t>
            </a:r>
            <a:endParaRPr lang="pt-BR" sz="1200" dirty="0" smtClean="0"/>
          </a:p>
          <a:p>
            <a:r>
              <a:rPr lang="pt-BR" sz="1200" dirty="0" smtClean="0"/>
              <a:t>Os </a:t>
            </a:r>
            <a:r>
              <a:rPr lang="pt-BR" sz="1200" dirty="0"/>
              <a:t>problemas achados  deveram ser tratados conceptualmente independente do </a:t>
            </a:r>
            <a:r>
              <a:rPr lang="pt-BR" sz="1200" dirty="0" smtClean="0"/>
              <a:t>framework.</a:t>
            </a:r>
            <a:r>
              <a:rPr lang="pt-BR" sz="1200" dirty="0"/>
              <a:t>			</a:t>
            </a:r>
            <a:endParaRPr lang="pt-BR" sz="1200" dirty="0" smtClean="0"/>
          </a:p>
        </p:txBody>
      </p:sp>
    </p:spTree>
    <p:extLst>
      <p:ext uri="{BB962C8B-B14F-4D97-AF65-F5344CB8AC3E}">
        <p14:creationId xmlns:p14="http://schemas.microsoft.com/office/powerpoint/2010/main" val="42930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72" y="0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rgbClr val="161D4C"/>
                </a:solidFill>
                <a:latin typeface="Museo 500" panose="02000000000000000000" pitchFamily="2" charset="77"/>
              </a:rPr>
              <a:t>Problemas /Soluções (Parte </a:t>
            </a:r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2)</a:t>
            </a:r>
            <a:endParaRPr lang="pt-BR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  <a:p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13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724025" y="1600200"/>
            <a:ext cx="9239983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00" b="1" dirty="0">
                <a:solidFill>
                  <a:schemeClr val="accent1">
                    <a:lumMod val="75000"/>
                  </a:schemeClr>
                </a:solidFill>
                <a:latin typeface="Museo 300" panose="02000000000000000000" pitchFamily="50" charset="0"/>
              </a:rPr>
              <a:t>Problema Administração e Conflitos CSS</a:t>
            </a:r>
            <a:r>
              <a:rPr lang="pt-BR" sz="1200" dirty="0" smtClean="0"/>
              <a:t>						</a:t>
            </a:r>
          </a:p>
          <a:p>
            <a:r>
              <a:rPr lang="pt-BR" sz="1200" i="1" dirty="0" smtClean="0"/>
              <a:t>Estilos conflitando e dificuldade na administração dos estilos devido ao tamanho e a duplicação do código </a:t>
            </a:r>
            <a:r>
              <a:rPr lang="pt-BR" sz="1200" i="1" dirty="0" err="1"/>
              <a:t>S</a:t>
            </a:r>
            <a:r>
              <a:rPr lang="pt-BR" sz="1200" i="1" dirty="0" err="1" smtClean="0"/>
              <a:t>ass</a:t>
            </a:r>
            <a:r>
              <a:rPr lang="pt-BR" sz="1200" dirty="0" smtClean="0"/>
              <a:t>		</a:t>
            </a:r>
          </a:p>
          <a:p>
            <a:r>
              <a:rPr lang="pt-BR" sz="1200" dirty="0" smtClean="0"/>
              <a:t>Definir e respeitar para cada modulo  da aplicação uma Hierarquia </a:t>
            </a:r>
            <a:r>
              <a:rPr lang="pt-BR" sz="1200" dirty="0" err="1" smtClean="0"/>
              <a:t>css</a:t>
            </a:r>
            <a:r>
              <a:rPr lang="pt-BR" sz="1200" dirty="0" smtClean="0"/>
              <a:t> especifica				</a:t>
            </a:r>
          </a:p>
          <a:p>
            <a:endParaRPr lang="pt-BR" sz="1200" dirty="0" smtClean="0"/>
          </a:p>
          <a:p>
            <a:r>
              <a:rPr lang="pt-BR" sz="1300" b="1" dirty="0">
                <a:solidFill>
                  <a:schemeClr val="accent1">
                    <a:lumMod val="75000"/>
                  </a:schemeClr>
                </a:solidFill>
                <a:latin typeface="Museo 300" panose="02000000000000000000" pitchFamily="50" charset="0"/>
              </a:rPr>
              <a:t>Falta testes Unitários, dificuldade testes automatizados</a:t>
            </a:r>
            <a:r>
              <a:rPr lang="pt-BR" sz="1200" dirty="0" smtClean="0"/>
              <a:t>					</a:t>
            </a:r>
          </a:p>
          <a:p>
            <a:r>
              <a:rPr lang="pt-BR" sz="1200" dirty="0"/>
              <a:t>Criar para toda a aplicação a utilização do ID dentro dos campos HTML através de uma tarefa automatizada da parte front-end</a:t>
            </a:r>
            <a:r>
              <a:rPr lang="pt-BR" sz="1200" dirty="0" smtClean="0"/>
              <a:t>.	</a:t>
            </a:r>
          </a:p>
          <a:p>
            <a:r>
              <a:rPr lang="pt-BR" sz="1200" dirty="0" smtClean="0"/>
              <a:t>Definir o tipo de teste unitário para ser utilizado (</a:t>
            </a:r>
            <a:r>
              <a:rPr lang="pt-BR" sz="1200" dirty="0" err="1" smtClean="0"/>
              <a:t>Jasmine</a:t>
            </a:r>
            <a:r>
              <a:rPr lang="pt-BR" sz="1200" dirty="0" smtClean="0"/>
              <a:t>, </a:t>
            </a:r>
            <a:r>
              <a:rPr lang="pt-BR" sz="1200" dirty="0" err="1" smtClean="0"/>
              <a:t>Karma</a:t>
            </a:r>
            <a:r>
              <a:rPr lang="pt-BR" sz="1200" dirty="0" smtClean="0"/>
              <a:t>...)					</a:t>
            </a:r>
          </a:p>
          <a:p>
            <a:r>
              <a:rPr lang="pt-BR" sz="1200" dirty="0" smtClean="0"/>
              <a:t>Definir de forma automatizada  tarefas para a criação de testes unitários na parte front-end.												</a:t>
            </a:r>
          </a:p>
          <a:p>
            <a:r>
              <a:rPr lang="pt-BR" sz="1300" b="1" dirty="0">
                <a:solidFill>
                  <a:schemeClr val="accent1">
                    <a:lumMod val="75000"/>
                  </a:schemeClr>
                </a:solidFill>
                <a:latin typeface="Museo 300" panose="02000000000000000000" pitchFamily="50" charset="0"/>
              </a:rPr>
              <a:t>Problema entendimento do site novos desenvolvedores</a:t>
            </a:r>
            <a:r>
              <a:rPr lang="pt-BR" sz="14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pt-BR" sz="1200" dirty="0" smtClean="0"/>
              <a:t>				</a:t>
            </a:r>
          </a:p>
          <a:p>
            <a:r>
              <a:rPr lang="pt-BR" sz="1200" i="1" dirty="0"/>
              <a:t>Desenvolvedores novos demoram muito tempo em entender e familiariza-se com o Site da Cielo devido ao tamanho dele e ao acoplamento dos elementos dentro dele.					</a:t>
            </a:r>
            <a:r>
              <a:rPr lang="pt-BR" sz="1200" dirty="0" smtClean="0"/>
              <a:t>			</a:t>
            </a:r>
          </a:p>
          <a:p>
            <a:r>
              <a:rPr lang="pt-BR" sz="1200" dirty="0" smtClean="0"/>
              <a:t>Micro Front-</a:t>
            </a:r>
            <a:r>
              <a:rPr lang="pt-BR" sz="1200" dirty="0" err="1"/>
              <a:t>E</a:t>
            </a:r>
            <a:r>
              <a:rPr lang="pt-BR" sz="1200" dirty="0" err="1" smtClean="0"/>
              <a:t>nds</a:t>
            </a:r>
            <a:r>
              <a:rPr lang="pt-BR" sz="1200" dirty="0" smtClean="0"/>
              <a:t>.								</a:t>
            </a:r>
          </a:p>
          <a:p>
            <a:r>
              <a:rPr lang="pt-BR" sz="1200" dirty="0" smtClean="0"/>
              <a:t>Componentes únicos mantendo a mesma estrutura através da aplicação.				</a:t>
            </a:r>
          </a:p>
          <a:p>
            <a:r>
              <a:rPr lang="pt-BR" sz="1200" dirty="0" smtClean="0"/>
              <a:t>Documentação módulos novos na hora de ser criados.												</a:t>
            </a:r>
          </a:p>
          <a:p>
            <a:r>
              <a:rPr lang="pt-BR" sz="1300" b="1" dirty="0">
                <a:solidFill>
                  <a:schemeClr val="accent1">
                    <a:lumMod val="75000"/>
                  </a:schemeClr>
                </a:solidFill>
                <a:latin typeface="Museo 300" panose="02000000000000000000" pitchFamily="50" charset="0"/>
              </a:rPr>
              <a:t>Problema armazenamento e manutenção dos módulos front 		</a:t>
            </a:r>
            <a:r>
              <a:rPr lang="pt-BR" sz="1200" dirty="0" smtClean="0"/>
              <a:t>		</a:t>
            </a:r>
          </a:p>
          <a:p>
            <a:r>
              <a:rPr lang="pt-BR" sz="1200" i="1" dirty="0" smtClean="0"/>
              <a:t>Se </a:t>
            </a:r>
            <a:r>
              <a:rPr lang="pt-BR" sz="1200" i="1" dirty="0"/>
              <a:t>utilizamos container separados para cada funcionalidade front-end. precisaríamos criar administrar um numero muito grande de imagens.</a:t>
            </a:r>
          </a:p>
          <a:p>
            <a:r>
              <a:rPr lang="pt-BR" sz="1200" dirty="0" smtClean="0"/>
              <a:t>Reutilização dos </a:t>
            </a:r>
            <a:r>
              <a:rPr lang="pt-BR" sz="1200" dirty="0" err="1" smtClean="0"/>
              <a:t>micro-serviços</a:t>
            </a:r>
            <a:r>
              <a:rPr lang="pt-BR" sz="1200" dirty="0" smtClean="0"/>
              <a:t> para armazenar o conteúdo estático dos módulos front-</a:t>
            </a:r>
            <a:r>
              <a:rPr lang="pt-BR" sz="1200" dirty="0" err="1" smtClean="0"/>
              <a:t>end</a:t>
            </a:r>
            <a:r>
              <a:rPr lang="pt-BR" sz="1200" dirty="0" smtClean="0"/>
              <a:t>												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86761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BDC8E-37FF-B748-B118-1F619E5DB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" y="0"/>
            <a:ext cx="12173209" cy="685958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597365" y="2906496"/>
            <a:ext cx="4689888" cy="1077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399" dirty="0">
                <a:solidFill>
                  <a:prstClr val="white"/>
                </a:solidFill>
                <a:latin typeface="Museo 900"/>
              </a:rPr>
              <a:t>Obrigado!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2" t="39843" r="37412" b="39843"/>
          <a:stretch/>
        </p:blipFill>
        <p:spPr>
          <a:xfrm>
            <a:off x="1907452" y="2733926"/>
            <a:ext cx="3068928" cy="13932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Conector reto 7"/>
          <p:cNvCxnSpPr/>
          <p:nvPr/>
        </p:nvCxnSpPr>
        <p:spPr>
          <a:xfrm>
            <a:off x="5291299" y="2771485"/>
            <a:ext cx="0" cy="1318088"/>
          </a:xfrm>
          <a:prstGeom prst="line">
            <a:avLst/>
          </a:prstGeom>
          <a:ln w="22225" cap="rnd">
            <a:solidFill>
              <a:schemeClr val="bg1">
                <a:alpha val="3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1">
            <a:extLst>
              <a:ext uri="{FF2B5EF4-FFF2-40B4-BE49-F238E27FC236}">
                <a16:creationId xmlns:a16="http://schemas.microsoft.com/office/drawing/2014/main" id="{51F0F422-4635-C543-910E-E05CF8F49EA3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>
                <a:solidFill>
                  <a:schemeClr val="bg1"/>
                </a:solidFill>
                <a:latin typeface="Museo 300" panose="02000000000000000000" pitchFamily="2" charset="77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3096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72" y="-18651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Porque </a:t>
            </a:r>
            <a:r>
              <a:rPr lang="pt-BR" sz="2800" dirty="0">
                <a:solidFill>
                  <a:srgbClr val="161D4C"/>
                </a:solidFill>
                <a:latin typeface="Museo 500" panose="02000000000000000000" pitchFamily="2" charset="77"/>
              </a:rPr>
              <a:t>migrar? Modularizar? Front-</a:t>
            </a:r>
            <a:r>
              <a:rPr lang="pt-BR" sz="2800" dirty="0" err="1">
                <a:solidFill>
                  <a:srgbClr val="161D4C"/>
                </a:solidFill>
                <a:latin typeface="Museo 500" panose="02000000000000000000" pitchFamily="2" charset="77"/>
              </a:rPr>
              <a:t>End</a:t>
            </a:r>
            <a:r>
              <a:rPr lang="pt-BR" sz="2800" dirty="0">
                <a:solidFill>
                  <a:srgbClr val="161D4C"/>
                </a:solidFill>
                <a:latin typeface="Museo 500" panose="02000000000000000000" pitchFamily="2" charset="77"/>
              </a:rPr>
              <a:t> é só Tela? </a:t>
            </a:r>
            <a:endParaRPr lang="pt-BR" sz="2800" dirty="0" smtClean="0">
              <a:solidFill>
                <a:srgbClr val="161D4C"/>
              </a:solidFill>
              <a:latin typeface="Museo 500" panose="02000000000000000000" pitchFamily="2" charset="77"/>
            </a:endParaRPr>
          </a:p>
          <a:p>
            <a:pPr algn="ctr"/>
            <a:r>
              <a:rPr lang="pt-BR" sz="2800" dirty="0">
                <a:solidFill>
                  <a:srgbClr val="161D4C"/>
                </a:solidFill>
                <a:latin typeface="Museo 500" panose="02000000000000000000" pitchFamily="2" charset="77"/>
              </a:rPr>
              <a:t>Premissas do Site Cielo</a:t>
            </a:r>
          </a:p>
          <a:p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289530" y="1536608"/>
            <a:ext cx="7124414" cy="675125"/>
            <a:chOff x="2094266" y="2478215"/>
            <a:chExt cx="7124414" cy="6751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>
                  <a:solidFill>
                    <a:schemeClr val="bg1"/>
                  </a:solidFill>
                  <a:latin typeface="Museo 300" panose="02000000000000000000" pitchFamily="2" charset="77"/>
                </a:rPr>
                <a:t>1. </a:t>
              </a: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 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Site 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funcional, limpo e atraente para manter o interesse dos clientes.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>
                <a:solidFill>
                  <a:srgbClr val="161D4C"/>
                </a:solidFill>
                <a:latin typeface="Museo 300" panose="02000000000000000000" pitchFamily="2" charset="77"/>
              </a:rPr>
              <a:t>02</a:t>
            </a:r>
          </a:p>
        </p:txBody>
      </p:sp>
      <p:grpSp>
        <p:nvGrpSpPr>
          <p:cNvPr id="9" name="Agrupar 8"/>
          <p:cNvGrpSpPr/>
          <p:nvPr/>
        </p:nvGrpSpPr>
        <p:grpSpPr>
          <a:xfrm>
            <a:off x="2289530" y="3070659"/>
            <a:ext cx="7124414" cy="1229123"/>
            <a:chOff x="2094266" y="2478215"/>
            <a:chExt cx="7124414" cy="1229123"/>
          </a:xfrm>
        </p:grpSpPr>
        <p:sp>
          <p:nvSpPr>
            <p:cNvPr id="10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>
                  <a:solidFill>
                    <a:schemeClr val="bg1"/>
                  </a:solidFill>
                  <a:latin typeface="Museo 300" panose="02000000000000000000" pitchFamily="2" charset="77"/>
                </a:rPr>
                <a:t>3</a:t>
              </a: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.  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Confiança 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e Segurança. Clientes que rotineiramente encontram sites com erros, imagens quebradas e problemas de HTML provavelmente não voltam, Quando a confiança de um cliente é quebrada, a empresa perde dinheiro.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2289530" y="4448838"/>
            <a:ext cx="7124414" cy="1229123"/>
            <a:chOff x="2094266" y="2478215"/>
            <a:chExt cx="7124414" cy="1229123"/>
          </a:xfrm>
        </p:grpSpPr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>
                  <a:solidFill>
                    <a:schemeClr val="bg1"/>
                  </a:solidFill>
                  <a:latin typeface="Museo 300" panose="02000000000000000000" pitchFamily="2" charset="77"/>
                </a:rPr>
                <a:t>4</a:t>
              </a: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.  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Flexibilidade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. Devemos lidar com fatores como a competição, demanda por qualidade, menores ciclos de vida de produtos e mudanças tecnológicas constantes no mercado, o front-</a:t>
              </a:r>
              <a:r>
                <a:rPr lang="pt-BR" altLang="de-DE" dirty="0" err="1">
                  <a:solidFill>
                    <a:srgbClr val="161D4C"/>
                  </a:solidFill>
                  <a:latin typeface="Museo 300" panose="02000000000000000000" pitchFamily="2" charset="77"/>
                </a:rPr>
                <a:t>end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 devera estar preparado para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isso.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grpSp>
        <p:nvGrpSpPr>
          <p:cNvPr id="18" name="Agrupar 17"/>
          <p:cNvGrpSpPr/>
          <p:nvPr/>
        </p:nvGrpSpPr>
        <p:grpSpPr>
          <a:xfrm>
            <a:off x="2289530" y="2275272"/>
            <a:ext cx="7124414" cy="675125"/>
            <a:chOff x="2094266" y="2478215"/>
            <a:chExt cx="7124414" cy="675125"/>
          </a:xfrm>
        </p:grpSpPr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>
                  <a:solidFill>
                    <a:schemeClr val="bg1"/>
                  </a:solidFill>
                  <a:latin typeface="Museo 300" panose="02000000000000000000" pitchFamily="2" charset="77"/>
                </a:rPr>
                <a:t>2</a:t>
              </a: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.  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Propósito 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da empresa, devera refletir o verdadeiro propósito da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mesma.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2289530" y="5727795"/>
            <a:ext cx="7124414" cy="952124"/>
            <a:chOff x="2094266" y="2478215"/>
            <a:chExt cx="7124414" cy="952124"/>
          </a:xfrm>
        </p:grpSpPr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24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>
                  <a:solidFill>
                    <a:schemeClr val="bg1"/>
                  </a:solidFill>
                  <a:latin typeface="Museo 300" panose="02000000000000000000" pitchFamily="2" charset="77"/>
                </a:rPr>
                <a:t>5</a:t>
              </a: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.  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Performance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. Você esperaria um site que demora 20 segundos para carregar, ligaria no SAC ?ou iria procurar a concorrência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?.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64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72" y="0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Comparação </a:t>
            </a:r>
          </a:p>
          <a:p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289530" y="1536608"/>
            <a:ext cx="7124414" cy="675125"/>
            <a:chOff x="2094266" y="2478215"/>
            <a:chExt cx="7124414" cy="6751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      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E 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ruim fazer comparações mas vamos lá um de nossos </a:t>
              </a:r>
              <a:r>
                <a:rPr lang="pt-BR" altLang="de-DE" dirty="0" err="1">
                  <a:solidFill>
                    <a:srgbClr val="161D4C"/>
                  </a:solidFill>
                  <a:latin typeface="Museo 300" panose="02000000000000000000" pitchFamily="2" charset="77"/>
                </a:rPr>
                <a:t>micro-serviços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 /</a:t>
              </a:r>
              <a:r>
                <a:rPr lang="pt-BR" altLang="de-DE" dirty="0" err="1">
                  <a:solidFill>
                    <a:srgbClr val="161D4C"/>
                  </a:solidFill>
                  <a:latin typeface="Museo 300" panose="02000000000000000000" pitchFamily="2" charset="77"/>
                </a:rPr>
                <a:t>accounts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 tem 48 arquivos (2.02 </a:t>
              </a:r>
              <a:r>
                <a:rPr lang="pt-BR" altLang="de-DE" dirty="0" err="1">
                  <a:solidFill>
                    <a:srgbClr val="161D4C"/>
                  </a:solidFill>
                  <a:latin typeface="Museo 300" panose="02000000000000000000" pitchFamily="2" charset="77"/>
                </a:rPr>
                <a:t>mb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) entre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: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03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D80A709-7BC7-684B-8DBC-D0149860D2E9}"/>
              </a:ext>
            </a:extLst>
          </p:cNvPr>
          <p:cNvSpPr txBox="1"/>
          <p:nvPr/>
        </p:nvSpPr>
        <p:spPr>
          <a:xfrm>
            <a:off x="2332394" y="2304066"/>
            <a:ext cx="7081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dirty="0">
                <a:solidFill>
                  <a:schemeClr val="bg1"/>
                </a:solidFill>
                <a:latin typeface="Museo 300" panose="02000000000000000000" pitchFamily="2" charset="77"/>
              </a:rPr>
              <a:t>2. </a:t>
            </a:r>
            <a:endParaRPr lang="pt-BR" altLang="de-DE" dirty="0" smtClean="0">
              <a:solidFill>
                <a:schemeClr val="bg1"/>
              </a:solidFill>
              <a:latin typeface="Museo 300" panose="02000000000000000000" pitchFamily="2" charset="77"/>
            </a:endParaRP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b="1" dirty="0" smtClean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Arquivos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properties</a:t>
            </a: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b="1" dirty="0">
                <a:latin typeface="Museo 300" panose="02000000000000000000" pitchFamily="2" charset="77"/>
              </a:rPr>
              <a:t>*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 Arquivos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java</a:t>
            </a: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b="1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Arquivos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xml</a:t>
            </a: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b="1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Arquivos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html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e 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js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(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algun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conteúdo estático equalizado com o front 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end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).</a:t>
            </a: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b="1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Com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um 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promedio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aprox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 de ~70 linhas de código por arquivo aprox. 3360 linhas totais de código.</a:t>
            </a: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b="1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Agora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podemos ver que o front-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end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da Cielo só em  tamanho é 70 vezes maior que um de nossos micro serviços o seja equivale a 70 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micro-serviços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falando só de arquivos brutos(sem compilar).</a:t>
            </a: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b="1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O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/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accounts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tem dentro dele  1/50 da logica 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logica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back-end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para atender o site como um todo( só aprox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.).</a:t>
            </a: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82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" y="0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Porque </a:t>
            </a:r>
            <a:r>
              <a:rPr lang="pt-BR" sz="2800" dirty="0">
                <a:solidFill>
                  <a:srgbClr val="161D4C"/>
                </a:solidFill>
                <a:latin typeface="Museo 500" panose="02000000000000000000" pitchFamily="2" charset="77"/>
              </a:rPr>
              <a:t>migrar? Modularizar? Front-</a:t>
            </a:r>
            <a:r>
              <a:rPr lang="pt-BR" sz="2800" dirty="0" err="1">
                <a:solidFill>
                  <a:srgbClr val="161D4C"/>
                </a:solidFill>
                <a:latin typeface="Museo 500" panose="02000000000000000000" pitchFamily="2" charset="77"/>
              </a:rPr>
              <a:t>End</a:t>
            </a:r>
            <a:r>
              <a:rPr lang="pt-BR" sz="2800" dirty="0">
                <a:solidFill>
                  <a:srgbClr val="161D4C"/>
                </a:solidFill>
                <a:latin typeface="Museo 500" panose="02000000000000000000" pitchFamily="2" charset="77"/>
              </a:rPr>
              <a:t> é só Tela? </a:t>
            </a:r>
            <a:endParaRPr lang="pt-BR" sz="2800" dirty="0" smtClean="0">
              <a:solidFill>
                <a:srgbClr val="161D4C"/>
              </a:solidFill>
              <a:latin typeface="Museo 500" panose="02000000000000000000" pitchFamily="2" charset="77"/>
            </a:endParaRPr>
          </a:p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(Parte 2)</a:t>
            </a:r>
            <a:endParaRPr lang="pt-BR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  <a:p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289530" y="1536608"/>
            <a:ext cx="7124414" cy="675125"/>
            <a:chOff x="2094266" y="2478215"/>
            <a:chExt cx="7124414" cy="6751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    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Só 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para informação de vocês nossa aplicação site-star-</a:t>
              </a:r>
              <a:r>
                <a:rPr lang="pt-BR" altLang="de-DE" dirty="0" err="1">
                  <a:solidFill>
                    <a:srgbClr val="161D4C"/>
                  </a:solidFill>
                  <a:latin typeface="Museo 300" panose="02000000000000000000" pitchFamily="2" charset="77"/>
                </a:rPr>
                <a:t>router</a:t>
              </a:r>
              <a:r>
                <a:rPr lang="pt-BR" altLang="de-DE" dirty="0">
                  <a:solidFill>
                    <a:srgbClr val="161D4C"/>
                  </a:solidFill>
                  <a:latin typeface="Museo 300" panose="02000000000000000000" pitchFamily="2" charset="77"/>
                </a:rPr>
                <a:t> tem 3553 arquivos (190mb) e aumentando , ai 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temos: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04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D80A709-7BC7-684B-8DBC-D0149860D2E9}"/>
              </a:ext>
            </a:extLst>
          </p:cNvPr>
          <p:cNvSpPr txBox="1"/>
          <p:nvPr/>
        </p:nvSpPr>
        <p:spPr>
          <a:xfrm>
            <a:off x="2332394" y="2304066"/>
            <a:ext cx="7081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dirty="0" smtClean="0">
                <a:latin typeface="Museo 300" panose="02000000000000000000" pitchFamily="2" charset="77"/>
              </a:rPr>
              <a:t>*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Arquivos 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javascript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js</a:t>
            </a: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Arquivos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ejs</a:t>
            </a: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Imagens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png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, 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jpg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, 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svg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, 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sprites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, 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ico</a:t>
            </a: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Arquivos 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html</a:t>
            </a: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Arquivos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de documentação 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md</a:t>
            </a: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Arquivos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de estilos 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css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.</a:t>
            </a: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Arquivos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de estilos .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scss</a:t>
            </a: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Em média ~70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linhas por arquivo (aprox.). </a:t>
            </a:r>
            <a:r>
              <a:rPr lang="pt-BR" altLang="de-DE" b="1" dirty="0">
                <a:solidFill>
                  <a:srgbClr val="161D4C"/>
                </a:solidFill>
                <a:latin typeface="Museo 300" panose="02000000000000000000" pitchFamily="2" charset="77"/>
              </a:rPr>
              <a:t>248.710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linhas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totais de código.</a:t>
            </a:r>
          </a:p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r>
              <a:rPr lang="pt-BR" altLang="de-DE" dirty="0">
                <a:latin typeface="Museo 300" panose="02000000000000000000" pitchFamily="2" charset="77"/>
              </a:rPr>
              <a:t>*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Tem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dentro dele 100% da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lógica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ou pelo menos do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roteamento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front-</a:t>
            </a:r>
            <a:r>
              <a:rPr lang="pt-BR" altLang="de-DE" dirty="0" err="1">
                <a:solidFill>
                  <a:srgbClr val="161D4C"/>
                </a:solidFill>
                <a:latin typeface="Museo 300" panose="02000000000000000000" pitchFamily="2" charset="77"/>
              </a:rPr>
              <a:t>end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 para atender as demandas de produtos muito importantes como , ARV, Receba rápido, Farol, Promo, </a:t>
            </a:r>
            <a:r>
              <a:rPr lang="pt-BR" altLang="de-DE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Relatórios, </a:t>
            </a:r>
            <a:r>
              <a:rPr lang="pt-BR" altLang="de-DE" dirty="0">
                <a:solidFill>
                  <a:srgbClr val="161D4C"/>
                </a:solidFill>
                <a:latin typeface="Museo 300" panose="02000000000000000000" pitchFamily="2" charset="77"/>
              </a:rPr>
              <a:t>minhas vendas , meus recebimentos etc. </a:t>
            </a:r>
            <a:endParaRPr lang="en-US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95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" y="28576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Tecnologias</a:t>
            </a:r>
          </a:p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Suporte</a:t>
            </a:r>
            <a:endParaRPr lang="pt-BR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  <a:p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289530" y="1536608"/>
            <a:ext cx="7124414" cy="1613843"/>
            <a:chOff x="2094266" y="2478215"/>
            <a:chExt cx="7124414" cy="161384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1585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just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     </a:t>
              </a:r>
              <a:r>
                <a:rPr lang="pt-BR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O </a:t>
              </a:r>
              <a:r>
                <a:rPr lang="pt-BR" dirty="0">
                  <a:solidFill>
                    <a:srgbClr val="161D4C"/>
                  </a:solidFill>
                  <a:latin typeface="Museo 300" panose="02000000000000000000" pitchFamily="2" charset="77"/>
                </a:rPr>
                <a:t>Front-</a:t>
              </a:r>
              <a:r>
                <a:rPr lang="pt-BR" dirty="0" err="1">
                  <a:solidFill>
                    <a:srgbClr val="161D4C"/>
                  </a:solidFill>
                  <a:latin typeface="Museo 300" panose="02000000000000000000" pitchFamily="2" charset="77"/>
                </a:rPr>
                <a:t>End</a:t>
              </a:r>
              <a:r>
                <a:rPr lang="pt-BR" dirty="0">
                  <a:solidFill>
                    <a:srgbClr val="161D4C"/>
                  </a:solidFill>
                  <a:latin typeface="Museo 300" panose="02000000000000000000" pitchFamily="2" charset="77"/>
                </a:rPr>
                <a:t> </a:t>
              </a:r>
              <a:r>
                <a:rPr lang="pt-BR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do Site </a:t>
              </a:r>
              <a:r>
                <a:rPr lang="pt-BR" dirty="0">
                  <a:solidFill>
                    <a:srgbClr val="161D4C"/>
                  </a:solidFill>
                  <a:latin typeface="Museo 300" panose="02000000000000000000" pitchFamily="2" charset="77"/>
                </a:rPr>
                <a:t>Cielo esta utilizando neste momento diferentes </a:t>
              </a:r>
              <a:r>
                <a:rPr lang="pt-BR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ferramentas para sua administração, suporte, sustentação e  automação, as </a:t>
              </a:r>
              <a:r>
                <a:rPr lang="pt-BR" dirty="0">
                  <a:solidFill>
                    <a:srgbClr val="161D4C"/>
                  </a:solidFill>
                  <a:latin typeface="Museo 300" panose="02000000000000000000" pitchFamily="2" charset="77"/>
                </a:rPr>
                <a:t>mais importantes são:</a:t>
              </a:r>
            </a:p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05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D80A709-7BC7-684B-8DBC-D0149860D2E9}"/>
              </a:ext>
            </a:extLst>
          </p:cNvPr>
          <p:cNvSpPr txBox="1"/>
          <p:nvPr/>
        </p:nvSpPr>
        <p:spPr>
          <a:xfrm>
            <a:off x="2289530" y="4089762"/>
            <a:ext cx="70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3" y="2927189"/>
            <a:ext cx="759255" cy="78330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633" y="3320778"/>
            <a:ext cx="826972" cy="47774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53" y="3578951"/>
            <a:ext cx="1385911" cy="109010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78" y="4303158"/>
            <a:ext cx="741640" cy="73179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57" y="4308677"/>
            <a:ext cx="884039" cy="88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" y="-2344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Tecnologias</a:t>
            </a:r>
          </a:p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Desenvolvimento</a:t>
            </a:r>
            <a:endParaRPr lang="pt-BR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  <a:p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289530" y="1536608"/>
            <a:ext cx="7124414" cy="1890842"/>
            <a:chOff x="2094266" y="2478215"/>
            <a:chExt cx="7124414" cy="189084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just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     </a:t>
              </a:r>
              <a:r>
                <a:rPr lang="pt-BR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Nosso Site Cielo (Front-</a:t>
              </a:r>
              <a:r>
                <a:rPr lang="pt-BR" dirty="0" err="1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end</a:t>
              </a:r>
              <a:r>
                <a:rPr lang="pt-BR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) </a:t>
              </a:r>
              <a:r>
                <a:rPr lang="pt-BR" dirty="0">
                  <a:solidFill>
                    <a:srgbClr val="161D4C"/>
                  </a:solidFill>
                  <a:latin typeface="Museo 300" panose="02000000000000000000" pitchFamily="2" charset="77"/>
                </a:rPr>
                <a:t>esta utilizando neste momento diferentes </a:t>
              </a:r>
              <a:r>
                <a:rPr lang="pt-BR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frameworks/bibliotecas/ </a:t>
              </a:r>
              <a:r>
                <a:rPr lang="pt-BR" dirty="0">
                  <a:solidFill>
                    <a:srgbClr val="161D4C"/>
                  </a:solidFill>
                  <a:latin typeface="Museo 300" panose="02000000000000000000" pitchFamily="2" charset="77"/>
                </a:rPr>
                <a:t>linguagens para conseguir desenvolver e dar solução as diferentes demandas da Cielo, as mais importantes são:</a:t>
              </a:r>
            </a:p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06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D80A709-7BC7-684B-8DBC-D0149860D2E9}"/>
              </a:ext>
            </a:extLst>
          </p:cNvPr>
          <p:cNvSpPr txBox="1"/>
          <p:nvPr/>
        </p:nvSpPr>
        <p:spPr>
          <a:xfrm>
            <a:off x="2289530" y="4089762"/>
            <a:ext cx="70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482" y="2950397"/>
            <a:ext cx="547151" cy="62176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665" y="3632982"/>
            <a:ext cx="412859" cy="9135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81" y="3492106"/>
            <a:ext cx="796449" cy="79644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76" y="4930810"/>
            <a:ext cx="826972" cy="47774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31" y="4094362"/>
            <a:ext cx="1350105" cy="65206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06" y="4906493"/>
            <a:ext cx="1657738" cy="1007306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55" y="3388582"/>
            <a:ext cx="1230358" cy="921581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707" y="4742892"/>
            <a:ext cx="1036746" cy="103674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743" y="3030953"/>
            <a:ext cx="1690113" cy="937704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244" y="4580199"/>
            <a:ext cx="1195387" cy="46358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760" y="5564931"/>
            <a:ext cx="1556634" cy="38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1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72" y="0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Arquitetura Geral</a:t>
            </a:r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201827" y="1536608"/>
            <a:ext cx="7124414" cy="414528"/>
            <a:chOff x="2094266" y="2478215"/>
            <a:chExt cx="7124414" cy="41452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      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Hoje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07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63" y="2089635"/>
            <a:ext cx="3714206" cy="2053494"/>
          </a:xfrm>
          <a:prstGeom prst="rect">
            <a:avLst/>
          </a:prstGeom>
        </p:spPr>
      </p:pic>
      <p:grpSp>
        <p:nvGrpSpPr>
          <p:cNvPr id="10" name="Agrupar 9"/>
          <p:cNvGrpSpPr/>
          <p:nvPr/>
        </p:nvGrpSpPr>
        <p:grpSpPr>
          <a:xfrm>
            <a:off x="2158963" y="4143129"/>
            <a:ext cx="7124414" cy="414528"/>
            <a:chOff x="2094266" y="2478215"/>
            <a:chExt cx="7124414" cy="414528"/>
          </a:xfrm>
        </p:grpSpPr>
        <p:sp>
          <p:nvSpPr>
            <p:cNvPr id="13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      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Amanha: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963" y="4696156"/>
            <a:ext cx="3714206" cy="20534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39" y="826145"/>
            <a:ext cx="5525598" cy="538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" y="-2344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Modularização</a:t>
            </a:r>
          </a:p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Geometria fractal para organizar...</a:t>
            </a:r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289530" y="1536608"/>
            <a:ext cx="7124414" cy="1059845"/>
            <a:chOff x="2094266" y="2478215"/>
            <a:chExt cx="7124414" cy="105984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F5E6E8-B699-5B49-9D33-4CFB227C9AC6}"/>
                </a:ext>
              </a:extLst>
            </p:cNvPr>
            <p:cNvSpPr/>
            <p:nvPr/>
          </p:nvSpPr>
          <p:spPr>
            <a:xfrm>
              <a:off x="2094266" y="2478215"/>
              <a:ext cx="414528" cy="414528"/>
            </a:xfrm>
            <a:prstGeom prst="ellipse">
              <a:avLst/>
            </a:prstGeom>
            <a:solidFill>
              <a:srgbClr val="01AFF1"/>
            </a:solidFill>
            <a:ln>
              <a:noFill/>
            </a:ln>
          </p:spPr>
          <p:txBody>
            <a:bodyPr wrap="square" lIns="0" tIns="0" rIns="0" bIns="0" rtlCol="0" anchor="ctr">
              <a:normAutofit/>
            </a:bodyPr>
            <a:lstStyle/>
            <a:p>
              <a:pPr marL="177800" indent="-177800" algn="ctr" defTabSz="330200">
                <a:spcBef>
                  <a:spcPts val="600"/>
                </a:spcBef>
                <a:spcAft>
                  <a:spcPts val="0"/>
                </a:spcAft>
                <a:buClr>
                  <a:schemeClr val="tx1"/>
                </a:buClr>
                <a:buSzPct val="100000"/>
                <a:buFont typeface="Arial"/>
                <a:buChar char="•"/>
              </a:pPr>
              <a:endParaRPr lang="en-US" sz="1500" dirty="0">
                <a:latin typeface="Arial Narrow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80A709-7BC7-684B-8DBC-D0149860D2E9}"/>
                </a:ext>
              </a:extLst>
            </p:cNvPr>
            <p:cNvSpPr txBox="1"/>
            <p:nvPr/>
          </p:nvSpPr>
          <p:spPr>
            <a:xfrm>
              <a:off x="2137130" y="2507009"/>
              <a:ext cx="7081550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chemeClr val="bg1"/>
                  </a:solidFill>
                  <a:latin typeface="Museo 300" panose="02000000000000000000" pitchFamily="2" charset="77"/>
                </a:rPr>
                <a:t>     </a:t>
              </a: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G</a:t>
              </a:r>
              <a:r>
                <a:rPr lang="pt-BR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eometria fractal para organizar nosso site (Front-</a:t>
              </a:r>
              <a:r>
                <a:rPr lang="pt-BR" dirty="0" err="1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End</a:t>
              </a:r>
              <a:r>
                <a:rPr lang="pt-BR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)</a:t>
              </a:r>
              <a:endParaRPr lang="pt-BR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  <a:p>
              <a:pPr marL="0" lvl="1" defTabSz="330200" fontAlgn="base">
                <a:spcBef>
                  <a:spcPts val="3000"/>
                </a:spcBef>
                <a:buClr>
                  <a:srgbClr val="000000"/>
                </a:buClr>
                <a:buSzPct val="100000"/>
                <a:defRPr/>
              </a:pPr>
              <a:r>
                <a:rPr lang="pt-BR" altLang="de-DE" dirty="0" smtClean="0">
                  <a:solidFill>
                    <a:srgbClr val="161D4C"/>
                  </a:solidFill>
                  <a:latin typeface="Museo 300" panose="02000000000000000000" pitchFamily="2" charset="77"/>
                </a:rPr>
                <a:t> </a:t>
              </a:r>
              <a:endParaRPr lang="en-US" dirty="0">
                <a:solidFill>
                  <a:srgbClr val="161D4C"/>
                </a:solidFill>
                <a:latin typeface="Museo 300" panose="02000000000000000000" pitchFamily="2" charset="77"/>
              </a:endParaRPr>
            </a:p>
          </p:txBody>
        </p:sp>
      </p:grp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08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D80A709-7BC7-684B-8DBC-D0149860D2E9}"/>
              </a:ext>
            </a:extLst>
          </p:cNvPr>
          <p:cNvSpPr txBox="1"/>
          <p:nvPr/>
        </p:nvSpPr>
        <p:spPr>
          <a:xfrm>
            <a:off x="2289530" y="4089762"/>
            <a:ext cx="70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570" y="1283637"/>
            <a:ext cx="2305653" cy="183717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67" y="2259506"/>
            <a:ext cx="5689908" cy="41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9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C412B-1EA9-7649-BD4E-360A162A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" y="-2344"/>
            <a:ext cx="12173209" cy="6859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935845-4553-4543-8B09-C0E27B8653DF}"/>
              </a:ext>
            </a:extLst>
          </p:cNvPr>
          <p:cNvSpPr txBox="1"/>
          <p:nvPr/>
        </p:nvSpPr>
        <p:spPr>
          <a:xfrm>
            <a:off x="2094266" y="302925"/>
            <a:ext cx="8869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Modularização</a:t>
            </a:r>
          </a:p>
          <a:p>
            <a:pPr algn="ctr"/>
            <a:r>
              <a:rPr lang="pt-BR" sz="2800" dirty="0" smtClean="0">
                <a:solidFill>
                  <a:srgbClr val="161D4C"/>
                </a:solidFill>
                <a:latin typeface="Museo 500" panose="02000000000000000000" pitchFamily="2" charset="77"/>
              </a:rPr>
              <a:t>Geometria fractal detalhada</a:t>
            </a:r>
            <a:endParaRPr lang="en-US" sz="2800" dirty="0">
              <a:solidFill>
                <a:srgbClr val="161D4C"/>
              </a:solidFill>
              <a:latin typeface="Museo 500" panose="02000000000000000000" pitchFamily="2" charset="77"/>
            </a:endParaRPr>
          </a:p>
        </p:txBody>
      </p:sp>
      <p:sp>
        <p:nvSpPr>
          <p:cNvPr id="20" name="CaixaDeTexto 1">
            <a:extLst>
              <a:ext uri="{FF2B5EF4-FFF2-40B4-BE49-F238E27FC236}">
                <a16:creationId xmlns:a16="http://schemas.microsoft.com/office/drawing/2014/main" id="{6E1AFC12-9911-864E-9369-59CC05D99AA1}"/>
              </a:ext>
            </a:extLst>
          </p:cNvPr>
          <p:cNvSpPr txBox="1"/>
          <p:nvPr/>
        </p:nvSpPr>
        <p:spPr>
          <a:xfrm>
            <a:off x="11792869" y="28576"/>
            <a:ext cx="368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>
              <a:defRPr/>
            </a:pPr>
            <a:r>
              <a:rPr lang="pt-BR" sz="1200" dirty="0" smtClean="0">
                <a:solidFill>
                  <a:srgbClr val="161D4C"/>
                </a:solidFill>
                <a:latin typeface="Museo 300" panose="02000000000000000000" pitchFamily="2" charset="77"/>
              </a:rPr>
              <a:t>09</a:t>
            </a:r>
            <a:endParaRPr lang="pt-BR" sz="1200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D80A709-7BC7-684B-8DBC-D0149860D2E9}"/>
              </a:ext>
            </a:extLst>
          </p:cNvPr>
          <p:cNvSpPr txBox="1"/>
          <p:nvPr/>
        </p:nvSpPr>
        <p:spPr>
          <a:xfrm>
            <a:off x="2289530" y="4089762"/>
            <a:ext cx="708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330200" fontAlgn="base">
              <a:buClr>
                <a:srgbClr val="000000"/>
              </a:buClr>
              <a:buSzPct val="100000"/>
              <a:defRPr/>
            </a:pPr>
            <a:endParaRPr lang="pt-BR" altLang="de-DE" dirty="0">
              <a:solidFill>
                <a:srgbClr val="161D4C"/>
              </a:solidFill>
              <a:latin typeface="Museo 300" panose="02000000000000000000" pitchFamily="2" charset="77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673" y="620655"/>
            <a:ext cx="1181766" cy="94164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11" y="1903253"/>
            <a:ext cx="9745793" cy="43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3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122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bNumberIsYear val=&quot;0&quot;/&gt;&lt;m_strFormatTime&gt;%1/%y&lt;/m_strFormatTime&gt;&lt;m_yearfmt&gt;&lt;begin val=&quot;4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24&quot;&gt;&lt;elem m_fUsage=&quot;3.07925464338263354946E+00&quot;&gt;&lt;m_msothmcolidx val=&quot;0&quot;/&gt;&lt;m_rgb r=&quot;FC&quot; g=&quot;D5&quot; b=&quot;09&quot;/&gt;&lt;m_nBrightness tagver0=&quot;26206&quot; tagname0=&quot;m_nBrightnessUNRECOGNIZED&quot; val=&quot;0&quot;/&gt;&lt;/elem&gt;&lt;elem m_fUsage=&quot;2.74265182597313206259E+00&quot;&gt;&lt;m_msothmcolidx val=&quot;0&quot;/&gt;&lt;m_rgb r=&quot;91&quot; g=&quot;00&quot; b=&quot;00&quot;/&gt;&lt;m_nBrightness tagver0=&quot;26206&quot; tagname0=&quot;m_nBrightnessUNRECOGNIZED&quot; val=&quot;0&quot;/&gt;&lt;/elem&gt;&lt;elem m_fUsage=&quot;1.60713260824699077922E+00&quot;&gt;&lt;m_msothmcolidx val=&quot;0&quot;/&gt;&lt;m_rgb r=&quot;0A&quot; g=&quot;93&quot; b=&quot;22&quot;/&gt;&lt;m_nBrightness tagver0=&quot;26206&quot; tagname0=&quot;m_nBrightnessUNRECOGNIZED&quot; val=&quot;0&quot;/&gt;&lt;/elem&gt;&lt;elem m_fUsage=&quot;3.27245014767971242886E-01&quot;&gt;&lt;m_msothmcolidx val=&quot;0&quot;/&gt;&lt;m_rgb r=&quot;B4&quot; g=&quot;D4&quot; b=&quot;DA&quot;/&gt;&lt;m_nBrightness tagver0=&quot;26206&quot; tagname0=&quot;m_nBrightnessUNRECOGNIZED&quot; val=&quot;0&quot;/&gt;&lt;/elem&gt;&lt;elem m_fUsage=&quot;2.82429536481000165171E-01&quot;&gt;&lt;m_msothmcolidx val=&quot;0&quot;/&gt;&lt;m_rgb r=&quot;B4&quot; g=&quot;B4&quot; b=&quot;B4&quot;/&gt;&lt;m_nBrightness tagver0=&quot;26206&quot; tagname0=&quot;m_nBrightnessUNRECOGNIZED&quot; val=&quot;0&quot;/&gt;&lt;/elem&gt;&lt;elem m_fUsage=&quot;2.54186582832900132001E-01&quot;&gt;&lt;m_msothmcolidx val=&quot;0&quot;/&gt;&lt;m_rgb r=&quot;AA&quot; g=&quot;AA&quot; b=&quot;AA&quot;/&gt;&lt;m_nBrightness tagver0=&quot;26206&quot; tagname0=&quot;m_nBrightnessUNRECOGNIZED&quot; val=&quot;0&quot;/&gt;&lt;/elem&gt;&lt;elem m_fUsage=&quot;2.05891132094649098594E-01&quot;&gt;&lt;m_msothmcolidx val=&quot;0&quot;/&gt;&lt;m_rgb r=&quot;8D&quot; g=&quot;8D&quot; b=&quot;8D&quot;/&gt;&lt;m_nBrightness tagver0=&quot;26206&quot; tagname0=&quot;m_nBrightnessUNRECOGNIZED&quot; val=&quot;0&quot;/&gt;&lt;/elem&gt;&lt;elem m_fUsage=&quot;1.85302018885184188735E-01&quot;&gt;&lt;m_msothmcolidx val=&quot;0&quot;/&gt;&lt;m_rgb r=&quot;7B&quot; g=&quot;7B&quot; b=&quot;7B&quot;/&gt;&lt;m_nBrightness tagver0=&quot;26206&quot; tagname0=&quot;m_nBrightnessUNRECOGNIZED&quot; val=&quot;0&quot;/&gt;&lt;/elem&gt;&lt;elem m_fUsage=&quot;1.66771816996665767086E-01&quot;&gt;&lt;m_msothmcolidx val=&quot;0&quot;/&gt;&lt;m_rgb r=&quot;60&quot; g=&quot;60&quot; b=&quot;60&quot;/&gt;&lt;m_nBrightness tagver0=&quot;26206&quot; tagname0=&quot;m_nBrightnessUNRECOGNIZED&quot; val=&quot;0&quot;/&gt;&lt;/elem&gt;&lt;elem m_fUsage=&quot;1.50094635296999207030E-01&quot;&gt;&lt;m_msothmcolidx val=&quot;0&quot;/&gt;&lt;m_rgb r=&quot;4C&quot; g=&quot;4C&quot; b=&quot;4C&quot;/&gt;&lt;m_nBrightness tagver0=&quot;26206&quot; tagname0=&quot;m_nBrightnessUNRECOGNIZED&quot; val=&quot;0&quot;/&gt;&lt;/elem&gt;&lt;elem m_fUsage=&quot;1.35085171767299283552E-01&quot;&gt;&lt;m_msothmcolidx val=&quot;0&quot;/&gt;&lt;m_rgb r=&quot;40&quot; g=&quot;40&quot; b=&quot;40&quot;/&gt;&lt;m_nBrightness tagver0=&quot;26206&quot; tagname0=&quot;m_nBrightnessUNRECOGNIZED&quot; val=&quot;0&quot;/&gt;&lt;/elem&gt;&lt;elem m_fUsage=&quot;1.21576654590569363523E-01&quot;&gt;&lt;m_msothmcolidx val=&quot;0&quot;/&gt;&lt;m_rgb r=&quot;29&quot; g=&quot;29&quot; b=&quot;29&quot;/&gt;&lt;m_nBrightness tagver0=&quot;26206&quot; tagname0=&quot;m_nBrightnessUNRECOGNIZED&quot; val=&quot;0&quot;/&gt;&lt;/elem&gt;&lt;elem m_fUsage=&quot;1.09418989131512434110E-01&quot;&gt;&lt;m_msothmcolidx val=&quot;0&quot;/&gt;&lt;m_rgb r=&quot;1E&quot; g=&quot;1E&quot; b=&quot;1E&quot;/&gt;&lt;m_nBrightness tagver0=&quot;26206&quot; tagname0=&quot;m_nBrightnessUNRECOGNIZED&quot; val=&quot;0&quot;/&gt;&lt;/elem&gt;&lt;elem m_fUsage=&quot;8.86293811965250810658E-02&quot;&gt;&lt;m_msothmcolidx val=&quot;0&quot;/&gt;&lt;m_rgb r=&quot;8E&quot; g=&quot;CC&quot; b=&quot;DF&quot;/&gt;&lt;m_nBrightness tagver0=&quot;26206&quot; tagname0=&quot;m_nBrightnessUNRECOGNIZED&quot; val=&quot;0&quot;/&gt;&lt;/elem&gt;&lt;elem m_fUsage=&quot;7.97664430768725701837E-02&quot;&gt;&lt;m_msothmcolidx val=&quot;0&quot;/&gt;&lt;m_rgb r=&quot;74&quot; g=&quot;BF&quot; b=&quot;DD&quot;/&gt;&lt;m_nBrightness tagver0=&quot;26206&quot; tagname0=&quot;m_nBrightnessUNRECOGNIZED&quot; val=&quot;0&quot;/&gt;&lt;/elem&gt;&lt;elem m_fUsage=&quot;7.17897987691853145531E-02&quot;&gt;&lt;m_msothmcolidx val=&quot;0&quot;/&gt;&lt;m_rgb r=&quot;67&quot; g=&quot;AD&quot; b=&quot;D4&quot;/&gt;&lt;m_nBrightness tagver0=&quot;26206&quot; tagname0=&quot;m_nBrightnessUNRECOGNIZED&quot; val=&quot;0&quot;/&gt;&lt;/elem&gt;&lt;elem m_fUsage=&quot;6.46108188922667886489E-02&quot;&gt;&lt;m_msothmcolidx val=&quot;0&quot;/&gt;&lt;m_rgb r=&quot;46&quot; g=&quot;91&quot; b=&quot;BF&quot;/&gt;&lt;m_nBrightness tagver0=&quot;26206&quot; tagname0=&quot;m_nBrightnessUNRECOGNIZED&quot; val=&quot;0&quot;/&gt;&lt;/elem&gt;&lt;elem m_fUsage=&quot;5.81497370030401097840E-02&quot;&gt;&lt;m_msothmcolidx val=&quot;0&quot;/&gt;&lt;m_rgb r=&quot;30&quot; g=&quot;80&quot; b=&quot;B5&quot;/&gt;&lt;m_nBrightness tagver0=&quot;26206&quot; tagname0=&quot;m_nBrightnessUNRECOGNIZED&quot; val=&quot;0&quot;/&gt;&lt;/elem&gt;&lt;elem m_fUsage=&quot;5.23347633027360994995E-02&quot;&gt;&lt;m_msothmcolidx val=&quot;0&quot;/&gt;&lt;m_rgb r=&quot;18&quot; g=&quot;71&quot; b=&quot;B0&quot;/&gt;&lt;m_nBrightness tagver0=&quot;26206&quot; tagname0=&quot;m_nBrightnessUNRECOGNIZED&quot; val=&quot;0&quot;/&gt;&lt;/elem&gt;&lt;elem m_fUsage=&quot;4.71012869724624916312E-02&quot;&gt;&lt;m_msothmcolidx val=&quot;0&quot;/&gt;&lt;m_rgb r=&quot;1C&quot; g=&quot;61&quot; b=&quot;A0&quot;/&gt;&lt;m_nBrightness tagver0=&quot;26206&quot; tagname0=&quot;m_nBrightnessUNRECOGNIZED&quot; val=&quot;0&quot;/&gt;&lt;/elem&gt;&lt;elem m_fUsage=&quot;4.23911582752162438559E-02&quot;&gt;&lt;m_msothmcolidx val=&quot;0&quot;/&gt;&lt;m_rgb r=&quot;1F&quot; g=&quot;52&quot; b=&quot;8A&quot;/&gt;&lt;m_nBrightness tagver0=&quot;26206&quot; tagname0=&quot;m_nBrightnessUNRECOGNIZED&quot; val=&quot;0&quot;/&gt;&lt;/elem&gt;&lt;elem m_fUsage=&quot;3.81520424476946215520E-02&quot;&gt;&lt;m_msothmcolidx val=&quot;0&quot;/&gt;&lt;m_rgb r=&quot;26&quot; g=&quot;45&quot; b=&quot;6E&quot;/&gt;&lt;m_nBrightness tagver0=&quot;26206&quot; tagname0=&quot;m_nBrightnessUNRECOGNIZED&quot; val=&quot;0&quot;/&gt;&lt;/elem&gt;&lt;elem m_fUsage=&quot;2.50320397424358027927E-02&quot;&gt;&lt;m_msothmcolidx val=&quot;0&quot;/&gt;&lt;m_rgb r=&quot;F6&quot; g=&quot;5E&quot; b=&quot;01&quot;/&gt;&lt;m_nBrightness tagver0=&quot;26206&quot; tagname0=&quot;m_nBrightnessUNRECOGNIZED&quot; val=&quot;0&quot;/&gt;&lt;/elem&gt;&lt;elem m_fUsage=&quot;2.25284006639270180383E-02&quot;&gt;&lt;m_msothmcolidx val=&quot;0&quot;/&gt;&lt;m_rgb r=&quot;00&quot; g=&quot;A3&quot; b=&quot;ED&quot;/&gt;&lt;m_nBrightness tagver0=&quot;26206&quot; tagname0=&quot;m_nBrightnessUNRECOGNIZED&quot; val=&quot;0&quot;/&gt;&lt;/elem&gt;&lt;/m_vecMRU&gt;&lt;/m_mruColor&gt;&lt;m_eweekdayFirstOfWeek val=&quot;7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suNmScHQ3KUsbwKOUVhZ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dJSY5IS_mPYoDxf2EDE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shGBlrRRPSZu05vRIZ2e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dJSY5IS_mPYoDxf2EDE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FCB75407D7A9F449D526BCA3146362A" ma:contentTypeVersion="3" ma:contentTypeDescription="Crie um novo documento." ma:contentTypeScope="" ma:versionID="4ee8cfa26a07dcf7b289910ce3aed936">
  <xsd:schema xmlns:xsd="http://www.w3.org/2001/XMLSchema" xmlns:xs="http://www.w3.org/2001/XMLSchema" xmlns:p="http://schemas.microsoft.com/office/2006/metadata/properties" xmlns:ns2="07480cbc-901c-4faa-af4c-e8d3fdb76ae3" targetNamespace="http://schemas.microsoft.com/office/2006/metadata/properties" ma:root="true" ma:fieldsID="de0e96adde05c01f4a38795ef714cab3" ns2:_="">
    <xsd:import namespace="07480cbc-901c-4faa-af4c-e8d3fdb76ae3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SPSDescriptio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480cbc-901c-4faa-af4c-e8d3fdb76ae3" elementFormDefault="qualified">
    <xsd:import namespace="http://schemas.microsoft.com/office/2006/documentManagement/types"/>
    <xsd:import namespace="http://schemas.microsoft.com/office/infopath/2007/PartnerControls"/>
    <xsd:element name="Owner" ma:index="8" nillable="true" ma:displayName="Proprietário" ma:internalName="Owner">
      <xsd:simpleType>
        <xsd:restriction base="dms:Text"/>
      </xsd:simpleType>
    </xsd:element>
    <xsd:element name="SPSDescription" ma:index="9" nillable="true" ma:displayName="Descrição" ma:internalName="SPSDescription">
      <xsd:simpleType>
        <xsd:restriction base="dms:Note">
          <xsd:maxLength value="255"/>
        </xsd:restriction>
      </xsd:simpleType>
    </xsd:element>
    <xsd:element name="Status" ma:index="10" nillable="true" ma:displayName="Status" ma:internalName="Status">
      <xsd:simpleType>
        <xsd:restriction base="dms:Choice">
          <xsd:enumeration value="Bruto"/>
          <xsd:enumeration value="Rascunho"/>
          <xsd:enumeration value="Em Revisão"/>
          <xsd:enumeration value="Final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Descritiv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07480cbc-901c-4faa-af4c-e8d3fdb76ae3" xsi:nil="true"/>
    <Status xmlns="07480cbc-901c-4faa-af4c-e8d3fdb76ae3" xsi:nil="true"/>
    <SPSDescription xmlns="07480cbc-901c-4faa-af4c-e8d3fdb76ae3" xsi:nil="true"/>
  </documentManagement>
</p:properties>
</file>

<file path=customXml/itemProps1.xml><?xml version="1.0" encoding="utf-8"?>
<ds:datastoreItem xmlns:ds="http://schemas.openxmlformats.org/officeDocument/2006/customXml" ds:itemID="{687E3150-C9D0-43E5-B450-A83F00D772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480cbc-901c-4faa-af4c-e8d3fdb76a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718765-28AD-477A-8ED0-049C1C7CAB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472261-A7D5-49E7-9487-F1C7D8137D0A}">
  <ds:schemaRefs>
    <ds:schemaRef ds:uri="http://schemas.openxmlformats.org/package/2006/metadata/core-properties"/>
    <ds:schemaRef ds:uri="07480cbc-901c-4faa-af4c-e8d3fdb76ae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63510</TotalTime>
  <Words>1116</Words>
  <Application>Microsoft Office PowerPoint</Application>
  <PresentationFormat>Personalizar</PresentationFormat>
  <Paragraphs>312</Paragraphs>
  <Slides>15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Museo 300</vt:lpstr>
      <vt:lpstr>Museo 500</vt:lpstr>
      <vt:lpstr>Museo 700</vt:lpstr>
      <vt:lpstr>Museo 900</vt:lpstr>
      <vt:lpstr>Tahoma</vt:lpstr>
      <vt:lpstr>Tema do Office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Cielo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Planejamento de Entregas</dc:title>
  <dc:creator>wrabelo@cielo.com.br</dc:creator>
  <cp:lastModifiedBy>Andres Guillermo Avellaneda Barreto</cp:lastModifiedBy>
  <cp:revision>4376</cp:revision>
  <cp:lastPrinted>2017-04-10T16:57:46Z</cp:lastPrinted>
  <dcterms:created xsi:type="dcterms:W3CDTF">2016-04-13T13:02:10Z</dcterms:created>
  <dcterms:modified xsi:type="dcterms:W3CDTF">2019-06-12T10:58:32Z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0x010100BFCB75407D7A9F449D526BCA3146362A</vt:lpwstr>
  </property>
</Properties>
</file>